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3.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91" r:id="rId7"/>
  </p:sldMasterIdLst>
  <p:notesMasterIdLst>
    <p:notesMasterId r:id="rId27"/>
  </p:notesMasterIdLst>
  <p:handoutMasterIdLst>
    <p:handoutMasterId r:id="rId28"/>
  </p:handoutMasterIdLst>
  <p:sldIdLst>
    <p:sldId id="308" r:id="rId8"/>
    <p:sldId id="314" r:id="rId9"/>
    <p:sldId id="265" r:id="rId10"/>
    <p:sldId id="264" r:id="rId11"/>
    <p:sldId id="306" r:id="rId12"/>
    <p:sldId id="305" r:id="rId13"/>
    <p:sldId id="311" r:id="rId14"/>
    <p:sldId id="312" r:id="rId15"/>
    <p:sldId id="302" r:id="rId16"/>
    <p:sldId id="303" r:id="rId17"/>
    <p:sldId id="269" r:id="rId18"/>
    <p:sldId id="298" r:id="rId19"/>
    <p:sldId id="299" r:id="rId20"/>
    <p:sldId id="300" r:id="rId21"/>
    <p:sldId id="313" r:id="rId22"/>
    <p:sldId id="307" r:id="rId23"/>
    <p:sldId id="304" r:id="rId24"/>
    <p:sldId id="259" r:id="rId25"/>
    <p:sldId id="310" r:id="rId26"/>
  </p:sldIdLst>
  <p:sldSz cx="16256000" cy="9144000"/>
  <p:notesSz cx="16256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E3B8"/>
    <a:srgbClr val="B0D186"/>
    <a:srgbClr val="000000"/>
    <a:srgbClr val="3AA0AB"/>
    <a:srgbClr val="FFFFFF"/>
    <a:srgbClr val="425563"/>
    <a:srgbClr val="CCEAEE"/>
    <a:srgbClr val="98D5DD"/>
    <a:srgbClr val="DAE0E9"/>
    <a:srgbClr val="6BCABA"/>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B221BE-ED5C-4A0C-0A60-37A2985ECF9D}" v="2" dt="2023-11-03T14:44:30.13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7650" autoAdjust="0"/>
  </p:normalViewPr>
  <p:slideViewPr>
    <p:cSldViewPr snapToGrid="0">
      <p:cViewPr varScale="1">
        <p:scale>
          <a:sx n="42" d="100"/>
          <a:sy n="42" d="100"/>
        </p:scale>
        <p:origin x="1248" y="60"/>
      </p:cViewPr>
      <p:guideLst>
        <p:guide orient="horz" pos="2880"/>
        <p:guide pos="216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Kinlay-Yeaman, Katie" userId="S::katie.mckinlay-yeaman@sse.com::911a8af2-9123-40ad-a1c0-9dc60f52b567" providerId="AD" clId="Web-{84B221BE-ED5C-4A0C-0A60-37A2985ECF9D}"/>
    <pc:docChg chg="addSld delSld modMainMaster">
      <pc:chgData name="McKinlay-Yeaman, Katie" userId="S::katie.mckinlay-yeaman@sse.com::911a8af2-9123-40ad-a1c0-9dc60f52b567" providerId="AD" clId="Web-{84B221BE-ED5C-4A0C-0A60-37A2985ECF9D}" dt="2023-11-03T14:44:30.137" v="1"/>
      <pc:docMkLst>
        <pc:docMk/>
      </pc:docMkLst>
      <pc:sldChg chg="del">
        <pc:chgData name="McKinlay-Yeaman, Katie" userId="S::katie.mckinlay-yeaman@sse.com::911a8af2-9123-40ad-a1c0-9dc60f52b567" providerId="AD" clId="Web-{84B221BE-ED5C-4A0C-0A60-37A2985ECF9D}" dt="2023-11-03T14:44:30.137" v="1"/>
        <pc:sldMkLst>
          <pc:docMk/>
          <pc:sldMk cId="1709707828" sldId="262"/>
        </pc:sldMkLst>
      </pc:sldChg>
      <pc:sldChg chg="add">
        <pc:chgData name="McKinlay-Yeaman, Katie" userId="S::katie.mckinlay-yeaman@sse.com::911a8af2-9123-40ad-a1c0-9dc60f52b567" providerId="AD" clId="Web-{84B221BE-ED5C-4A0C-0A60-37A2985ECF9D}" dt="2023-11-03T14:44:23.824" v="0"/>
        <pc:sldMkLst>
          <pc:docMk/>
          <pc:sldMk cId="2209573280" sldId="314"/>
        </pc:sldMkLst>
      </pc:sldChg>
      <pc:sldMasterChg chg="addSldLayout">
        <pc:chgData name="McKinlay-Yeaman, Katie" userId="S::katie.mckinlay-yeaman@sse.com::911a8af2-9123-40ad-a1c0-9dc60f52b567" providerId="AD" clId="Web-{84B221BE-ED5C-4A0C-0A60-37A2985ECF9D}" dt="2023-11-03T14:44:23.824" v="0"/>
        <pc:sldMasterMkLst>
          <pc:docMk/>
          <pc:sldMasterMk cId="2525617772" sldId="2147483690"/>
        </pc:sldMasterMkLst>
        <pc:sldLayoutChg chg="add">
          <pc:chgData name="McKinlay-Yeaman, Katie" userId="S::katie.mckinlay-yeaman@sse.com::911a8af2-9123-40ad-a1c0-9dc60f52b567" providerId="AD" clId="Web-{84B221BE-ED5C-4A0C-0A60-37A2985ECF9D}" dt="2023-11-03T14:44:23.824" v="0"/>
          <pc:sldLayoutMkLst>
            <pc:docMk/>
            <pc:sldMasterMk cId="2525617772" sldId="2147483690"/>
            <pc:sldLayoutMk cId="2876357253" sldId="2147483859"/>
          </pc:sldLayoutMkLst>
        </pc:sldLayoutChg>
      </pc:sldMasterChg>
      <pc:sldMasterChg chg="replId">
        <pc:chgData name="McKinlay-Yeaman, Katie" userId="S::katie.mckinlay-yeaman@sse.com::911a8af2-9123-40ad-a1c0-9dc60f52b567" providerId="AD" clId="Web-{84B221BE-ED5C-4A0C-0A60-37A2985ECF9D}" dt="2023-11-03T14:44:23.824" v="0"/>
        <pc:sldMasterMkLst>
          <pc:docMk/>
          <pc:sldMasterMk cId="2224984139" sldId="2147483891"/>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9207500" y="0"/>
            <a:ext cx="7045325" cy="458788"/>
          </a:xfrm>
          <a:prstGeom prst="rect">
            <a:avLst/>
          </a:prstGeom>
        </p:spPr>
        <p:txBody>
          <a:bodyPr vert="horz" lIns="91440" tIns="45720" rIns="91440" bIns="45720" rtlCol="0"/>
          <a:lstStyle>
            <a:lvl1pPr algn="r">
              <a:defRPr sz="1200"/>
            </a:lvl1pPr>
          </a:lstStyle>
          <a:p>
            <a:fld id="{7E96F64C-A6EA-4D30-8F6F-207E6D8A5736}" type="datetimeFigureOut">
              <a:rPr lang="en-GB" smtClean="0"/>
              <a:t>03/11/2023</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8685213"/>
            <a:ext cx="7043738"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9207500" y="8685213"/>
            <a:ext cx="7045325" cy="458787"/>
          </a:xfrm>
          <a:prstGeom prst="rect">
            <a:avLst/>
          </a:prstGeom>
        </p:spPr>
        <p:txBody>
          <a:bodyPr vert="horz" lIns="91440" tIns="45720" rIns="91440" bIns="45720" rtlCol="0" anchor="b"/>
          <a:lstStyle>
            <a:lvl1pPr algn="r">
              <a:defRPr sz="12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704373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9207500" y="0"/>
            <a:ext cx="7045325" cy="458788"/>
          </a:xfrm>
          <a:prstGeom prst="rect">
            <a:avLst/>
          </a:prstGeom>
        </p:spPr>
        <p:txBody>
          <a:bodyPr vert="horz" lIns="91440" tIns="45720" rIns="91440" bIns="45720" rtlCol="0"/>
          <a:lstStyle>
            <a:lvl1pPr algn="r">
              <a:defRPr sz="1200"/>
            </a:lvl1pPr>
          </a:lstStyle>
          <a:p>
            <a:fld id="{82E4061F-76E8-7547-8257-4E48B24CCEA6}" type="datetimeFigureOut">
              <a:rPr lang="en-US" smtClean="0"/>
              <a:t>11/3/2023</a:t>
            </a:fld>
            <a:endParaRPr lang="en-US"/>
          </a:p>
        </p:txBody>
      </p:sp>
      <p:sp>
        <p:nvSpPr>
          <p:cNvPr id="4" name="Slide Image Placeholder 3"/>
          <p:cNvSpPr>
            <a:spLocks noGrp="1" noRot="1" noChangeAspect="1"/>
          </p:cNvSpPr>
          <p:nvPr>
            <p:ph type="sldImg" idx="2"/>
          </p:nvPr>
        </p:nvSpPr>
        <p:spPr>
          <a:xfrm>
            <a:off x="5384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625600" y="4400550"/>
            <a:ext cx="130048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7043738"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9207500" y="8685213"/>
            <a:ext cx="7045325" cy="458787"/>
          </a:xfrm>
          <a:prstGeom prst="rect">
            <a:avLst/>
          </a:prstGeom>
        </p:spPr>
        <p:txBody>
          <a:bodyPr vert="horz" lIns="91440" tIns="45720" rIns="91440" bIns="45720" rtlCol="0" anchor="b"/>
          <a:lstStyle>
            <a:lvl1pPr algn="r">
              <a:defRPr sz="12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vimeo.com/59056669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youtube.com/watch?v=pIqEqnS8vfU"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9a7oyhsnGC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If the session is led by an SSE volunteer - briefly explain who SSE are and what they do</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48378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Review the big question and explain that today, the children will be creating a poem to show the importance of caring about making changes to achieve net zero.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340575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a:ea typeface="Arial" panose="020B0604020202020204" pitchFamily="34" charset="0"/>
                <a:cs typeface="Arial"/>
              </a:rPr>
              <a:t>Examine the </a:t>
            </a:r>
            <a:r>
              <a:rPr lang="en-GB" sz="1800" dirty="0">
                <a:latin typeface="Arial"/>
                <a:ea typeface="Arial" panose="020B0604020202020204" pitchFamily="34" charset="0"/>
                <a:cs typeface="Arial"/>
              </a:rPr>
              <a:t>poem on screen as a good example/model and</a:t>
            </a:r>
            <a:r>
              <a:rPr lang="en-GB" sz="1800" dirty="0">
                <a:effectLst/>
                <a:latin typeface="Arial"/>
                <a:ea typeface="Arial" panose="020B0604020202020204" pitchFamily="34" charset="0"/>
                <a:cs typeface="Arial"/>
              </a:rPr>
              <a:t> identify the features (two verses, emotive language, speaking to the reader).</a:t>
            </a:r>
          </a:p>
          <a:p>
            <a:r>
              <a:rPr lang="en-GB" sz="1800" dirty="0">
                <a:effectLst/>
                <a:latin typeface="Arial" panose="020B0604020202020204" pitchFamily="34" charset="0"/>
                <a:ea typeface="Arial" panose="020B0604020202020204" pitchFamily="34" charset="0"/>
              </a:rPr>
              <a:t>NB: facilitator to ensure there is reference to current news events where appropriate as conflict, economic difficulties etc can impact on these issues.</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2173801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Start off poem with ‘Imagine a world where…’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Do a shared write with the children of the opening few lines using some of the ideas from the images showing the impact of increasing GHGs (shown on slide)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sz="1800" dirty="0">
              <a:effectLst/>
              <a:latin typeface="Arial" panose="020B0604020202020204" pitchFamily="34" charset="0"/>
              <a:ea typeface="Arial" panose="020B0604020202020204" pitchFamily="34" charset="0"/>
            </a:endParaRPr>
          </a:p>
          <a:p>
            <a:r>
              <a:rPr lang="en-GB" sz="1800" dirty="0">
                <a:effectLst/>
                <a:latin typeface="Arial" panose="020B0604020202020204" pitchFamily="34" charset="0"/>
                <a:ea typeface="Arial" panose="020B0604020202020204" pitchFamily="34" charset="0"/>
              </a:rPr>
              <a:t>Make sure children are clear that this is not the full poem and is just a starting point for each verse.</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cs typeface="Calibri"/>
              </a:rPr>
              <a:t>Pupil practise (20 mins)</a:t>
            </a: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will be provided with the opening of both verses ‘Imagine a world where…’ and ‘Wouldn’t it be better if…’ If confident, children can innovate these to be different however it is important that the structure is consistent.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Images to be shown on display in order to support their ideas.</a:t>
            </a:r>
            <a:endParaRPr lang="en-GB" sz="1800" dirty="0">
              <a:effectLst/>
              <a:latin typeface="Arial" panose="020B0604020202020204" pitchFamily="34" charset="0"/>
              <a:cs typeface="Calibri"/>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to write a poem showing what the world would be in their eyes if we do nothing to reduce the human impact on GHGs and (in verse 2) what the world would be like if the right actions were taken today.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Important that they have their information from the previous lesson to support their writing.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30316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Review of learning (10 mins)</a:t>
            </a:r>
          </a:p>
          <a:p>
            <a:pPr>
              <a:lnSpc>
                <a:spcPct val="120000"/>
              </a:lnSpc>
              <a:spcAft>
                <a:spcPts val="600"/>
              </a:spcAft>
            </a:pPr>
            <a:endParaRPr lang="en-GB" sz="1800" dirty="0">
              <a:effectLst/>
              <a:latin typeface="Arial" panose="020B0604020202020204" pitchFamily="34" charset="0"/>
              <a:ea typeface="Calibri" panose="020F050202020403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Calibri" panose="020F0502020204030204" pitchFamily="34" charset="0"/>
                <a:cs typeface="Arial" panose="020B0604020202020204" pitchFamily="34" charset="0"/>
              </a:rPr>
              <a:t>Facilitator to either:</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Ask a number of children to give a line of their poem building on verse 1 and then repeat for verse 2</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cs typeface="Arial" panose="020B0604020202020204" pitchFamily="34" charset="0"/>
              </a:rPr>
              <a:t>Select volunteers to read a full verse / poem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Exit ticket: Children make a pledge and write down what they will do to make a difference to achieving net zero.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Ask the children what the pledges should be from other stakeholders: governments, large companies.</a:t>
            </a: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The performance of poems will show the children’s awareness of the impact of GHGs and the importance of net zero. The pledges made in the review of learning will show what they understand to be our priorities. </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Remind children that Staying Positive is </a:t>
            </a:r>
            <a:r>
              <a:rPr lang="en-US" sz="2800" b="0" i="0" dirty="0">
                <a:effectLst/>
                <a:latin typeface="nimbus-sans"/>
              </a:rPr>
              <a:t>the ability to use tactics and strategies to overcome setbacks and achieve goals, and this includes finding opportunities in difficult situations. </a:t>
            </a:r>
            <a:r>
              <a:rPr lang="en-GB" sz="1800" dirty="0">
                <a:effectLst/>
                <a:latin typeface="Arial" panose="020B0604020202020204" pitchFamily="34" charset="0"/>
                <a:ea typeface="Calibri" panose="020F0502020204030204" pitchFamily="34" charset="0"/>
                <a:cs typeface="Times New Roman" panose="02020603050405020304" pitchFamily="18" charset="0"/>
              </a:rPr>
              <a:t>Ask the reflection questions to  help children understand and communicate the skill they have focussed on alongside their knowledge.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8940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a:effectLst/>
                <a:latin typeface="Arial" panose="020B0604020202020204" pitchFamily="34" charset="0"/>
                <a:ea typeface="Arial" panose="020B0604020202020204" pitchFamily="34" charset="0"/>
                <a:cs typeface="Times New Roman" panose="02020603050405020304" pitchFamily="18" charset="0"/>
              </a:rPr>
              <a:t>Ask the children to make a pledge on something they will do personally to help climate change.</a:t>
            </a: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1953105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cs typeface="Times New Roman" panose="02020603050405020304" pitchFamily="18" charset="0"/>
              </a:rPr>
              <a:t>Ask the children once more the big question and ensure they’ve understood net zero and the impact it has.</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2977042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cs typeface="Calibri"/>
              </a:rPr>
              <a:t>Use these timings as a guide – this can be adjusted for the session being led</a:t>
            </a:r>
            <a:endParaRPr lang="en-GB"/>
          </a:p>
        </p:txBody>
      </p:sp>
      <p:sp>
        <p:nvSpPr>
          <p:cNvPr id="4" name="Slide Number Placeholder 3"/>
          <p:cNvSpPr>
            <a:spLocks noGrp="1"/>
          </p:cNvSpPr>
          <p:nvPr>
            <p:ph type="sldNum" sz="quarter" idx="5"/>
          </p:nvPr>
        </p:nvSpPr>
        <p:spPr/>
        <p:txBody>
          <a:bodyPr/>
          <a:lstStyle/>
          <a:p>
            <a:fld id="{F7E14B28-9E7F-480C-8484-20A5F72FDE72}" type="slidenum">
              <a:rPr lang="en-GB" smtClean="0"/>
              <a:t>18</a:t>
            </a:fld>
            <a:endParaRPr lang="en-GB"/>
          </a:p>
        </p:txBody>
      </p:sp>
    </p:spTree>
    <p:extLst>
      <p:ext uri="{BB962C8B-B14F-4D97-AF65-F5344CB8AC3E}">
        <p14:creationId xmlns:p14="http://schemas.microsoft.com/office/powerpoint/2010/main" val="4035476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Do Now (5 mins)</a:t>
            </a:r>
          </a:p>
          <a:p>
            <a:endParaRPr lang="en-GB" dirty="0">
              <a:cs typeface="Calibri"/>
            </a:endParaRPr>
          </a:p>
          <a:p>
            <a:r>
              <a:rPr lang="en-GB" sz="1800" dirty="0">
                <a:effectLst/>
                <a:latin typeface="Arial" panose="020B0604020202020204" pitchFamily="34" charset="0"/>
                <a:ea typeface="Arial" panose="020B0604020202020204" pitchFamily="34" charset="0"/>
              </a:rPr>
              <a:t>Show range of images showing the impact of GHGs. Quickly model ‘If… then…’ statement using an example (shown on the slide) e.g. If we don’t stop burning fossil fuels like coal then there will be more damage caused to the polar ice caps.</a:t>
            </a:r>
            <a:endParaRPr lang="en-GB" sz="1800" dirty="0">
              <a:effectLst/>
              <a:latin typeface="Arial" panose="020B0604020202020204" pitchFamily="34" charset="0"/>
              <a:ea typeface="Arial" panose="020B0604020202020204" pitchFamily="34" charset="0"/>
              <a:cs typeface="Calibri"/>
            </a:endParaRPr>
          </a:p>
          <a:p>
            <a:endParaRPr lang="en-GB" sz="1800" dirty="0">
              <a:effectLst/>
              <a:latin typeface="Arial" panose="020B0604020202020204" pitchFamily="34" charset="0"/>
              <a:cs typeface="Calibri"/>
            </a:endParaRPr>
          </a:p>
          <a:p>
            <a:r>
              <a:rPr lang="en-GB" sz="1800" dirty="0">
                <a:effectLst/>
                <a:latin typeface="Arial" panose="020B0604020202020204" pitchFamily="34" charset="0"/>
                <a:ea typeface="Calibri" panose="020F0502020204030204" pitchFamily="34" charset="0"/>
              </a:rPr>
              <a:t>Children then to speak with their partners completing as many ‘If… then…’ statements as they can using the images and their existing knowledge of GHGs and net zero. </a:t>
            </a:r>
            <a:endParaRPr lang="en-GB" dirty="0">
              <a:cs typeface="Calibri"/>
            </a:endParaRPr>
          </a:p>
        </p:txBody>
      </p:sp>
      <p:sp>
        <p:nvSpPr>
          <p:cNvPr id="4" name="Slide Number Placeholder 3"/>
          <p:cNvSpPr>
            <a:spLocks noGrp="1"/>
          </p:cNvSpPr>
          <p:nvPr>
            <p:ph type="sldNum" sz="quarter" idx="5"/>
          </p:nvPr>
        </p:nvSpPr>
        <p:spPr/>
        <p:txBody>
          <a:bodyPr/>
          <a:lstStyle/>
          <a:p>
            <a:fld id="{F7E14B28-9E7F-480C-8484-20A5F72FDE72}" type="slidenum">
              <a:rPr lang="en-GB" smtClean="0"/>
              <a:t>3</a:t>
            </a:fld>
            <a:endParaRPr lang="en-GB"/>
          </a:p>
        </p:txBody>
      </p:sp>
    </p:spTree>
    <p:extLst>
      <p:ext uri="{BB962C8B-B14F-4D97-AF65-F5344CB8AC3E}">
        <p14:creationId xmlns:p14="http://schemas.microsoft.com/office/powerpoint/2010/main" val="1393184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latin typeface="Calibri"/>
                <a:ea typeface="Open Sans Light"/>
                <a:cs typeface="Calibri"/>
              </a:rPr>
              <a:t>Explain key words used in the lesson. </a:t>
            </a:r>
            <a:r>
              <a:rPr lang="en-US" dirty="0"/>
              <a:t>Model using the knowledge </a:t>
            </a:r>
            <a:r>
              <a:rPr lang="en-US" dirty="0" err="1"/>
              <a:t>organiser</a:t>
            </a:r>
            <a:r>
              <a:rPr lang="en-US" dirty="0"/>
              <a:t> resource to find definitions if the children are unsure.</a:t>
            </a:r>
            <a:endParaRPr lang="en-GB" dirty="0"/>
          </a:p>
          <a:p>
            <a:endParaRPr lang="en-GB" sz="1800" dirty="0">
              <a:latin typeface="Poppins"/>
              <a:ea typeface="Open Sans Light"/>
              <a:cs typeface="Poppins"/>
            </a:endParaRPr>
          </a:p>
        </p:txBody>
      </p:sp>
      <p:sp>
        <p:nvSpPr>
          <p:cNvPr id="4" name="Slide Number Placeholder 3"/>
          <p:cNvSpPr>
            <a:spLocks noGrp="1"/>
          </p:cNvSpPr>
          <p:nvPr>
            <p:ph type="sldNum" sz="quarter" idx="5"/>
          </p:nvPr>
        </p:nvSpPr>
        <p:spPr/>
        <p:txBody>
          <a:bodyPr/>
          <a:lstStyle/>
          <a:p>
            <a:fld id="{E6C52E12-A4E8-4240-A60B-46F23F0211F1}" type="slidenum">
              <a:rPr lang="en-GB" smtClean="0"/>
              <a:t>4</a:t>
            </a:fld>
            <a:endParaRPr lang="en-GB"/>
          </a:p>
        </p:txBody>
      </p:sp>
    </p:spTree>
    <p:extLst>
      <p:ext uri="{BB962C8B-B14F-4D97-AF65-F5344CB8AC3E}">
        <p14:creationId xmlns:p14="http://schemas.microsoft.com/office/powerpoint/2010/main" val="1356553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Introduction (15 mins)</a:t>
            </a: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Return to the discussion prompt from the previous lesson. Ask the children where they would position themselves on the agreement line.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Children talk with partner or in small groups and then decide where they would position themselves on the agreement line: companies like SSE will have the biggest impact on GHGs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Focus around what we can do ourselves. Comparison between huge company like SSE pledging £12.5 billion and what we can do individually.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Take ideas from the children ensuring they understand that companies like SSE must take action and are doing so. They also need to show clearly that these companies need our help.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3666749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Explain that SSE are doing a lot in their commitment for net zero. Show image of Ferrybridge power station when it was in use.</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Ask the children: based on what we know about SSE, what could they do to improve how energy is created?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651725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Then show </a:t>
            </a:r>
            <a:r>
              <a:rPr lang="en-US" sz="1800" dirty="0">
                <a:effectLst/>
                <a:latin typeface="Arial" panose="020B0604020202020204" pitchFamily="34" charset="0"/>
                <a:ea typeface="Arial" panose="020B0604020202020204" pitchFamily="34" charset="0"/>
                <a:cs typeface="Arial" panose="020B0604020202020204" pitchFamily="34" charset="0"/>
              </a:rPr>
              <a:t>Ferrybridge Power Station demolition </a:t>
            </a:r>
            <a:r>
              <a:rPr lang="en-US" sz="1800" dirty="0">
                <a:solidFill>
                  <a:srgbClr val="4F81BD"/>
                </a:solidFill>
                <a:effectLst/>
                <a:latin typeface="Arial" panose="020B0604020202020204" pitchFamily="34" charset="0"/>
                <a:ea typeface="Arial" panose="020B0604020202020204" pitchFamily="34" charset="0"/>
                <a:cs typeface="Arial" panose="020B0604020202020204" pitchFamily="34" charset="0"/>
              </a:rPr>
              <a:t>-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https://vimeo.com/590566694</a:t>
            </a:r>
            <a:r>
              <a:rPr lang="en-US" sz="1800" dirty="0">
                <a:solidFill>
                  <a:srgbClr val="4F81BD"/>
                </a:solidFill>
                <a:effectLst/>
                <a:latin typeface="Arial" panose="020B0604020202020204" pitchFamily="34" charset="0"/>
                <a:ea typeface="Arial" panose="020B0604020202020204" pitchFamily="34" charset="0"/>
                <a:cs typeface="Arial" panose="020B0604020202020204" pitchFamily="34" charset="0"/>
              </a:rPr>
              <a:t> - </a:t>
            </a:r>
            <a:r>
              <a:rPr lang="en-US" sz="1800" dirty="0">
                <a:effectLst/>
                <a:latin typeface="Arial" panose="020B0604020202020204" pitchFamily="34" charset="0"/>
                <a:ea typeface="Arial" panose="020B0604020202020204" pitchFamily="34" charset="0"/>
                <a:cs typeface="Arial" panose="020B0604020202020204" pitchFamily="34" charset="0"/>
              </a:rPr>
              <a:t>Short clip showing the demolition of Ferrybridge coal-fired power station. This demonstrates that SSE has decommissioned all of its coal-fired power plants. </a:t>
            </a:r>
          </a:p>
          <a:p>
            <a:pPr>
              <a:lnSpc>
                <a:spcPct val="120000"/>
              </a:lnSpc>
              <a:spcAft>
                <a:spcPts val="600"/>
              </a:spcAft>
            </a:pPr>
            <a:endParaRPr lang="en-US"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US" sz="1800" dirty="0">
                <a:effectLst/>
                <a:latin typeface="Arial" panose="020B0604020202020204" pitchFamily="34" charset="0"/>
                <a:ea typeface="Arial" panose="020B0604020202020204" pitchFamily="34" charset="0"/>
                <a:cs typeface="Arial" panose="020B0604020202020204" pitchFamily="34" charset="0"/>
              </a:rPr>
              <a:t>Discuss with the children what the film is showing and ask them why they think they are doing this.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Ask the children to consider vocabulary that could be used to describe what SSE are doing here. Examples could be demolish, reduce, fossil fuel. Record on shared display.</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815210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04800" y="2032000"/>
            <a:ext cx="9753600" cy="5486400"/>
          </a:xfrm>
        </p:spPr>
      </p:sp>
      <p:sp>
        <p:nvSpPr>
          <p:cNvPr id="3" name="Notes Placeholder 2"/>
          <p:cNvSpPr>
            <a:spLocks noGrp="1"/>
          </p:cNvSpPr>
          <p:nvPr>
            <p:ph type="body" idx="1"/>
          </p:nvPr>
        </p:nvSpPr>
        <p:spPr/>
        <p:txBody>
          <a:bodyPr/>
          <a:lstStyle/>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Introduce Staying Positive as the ability to use tactics and strategies to overcome setback and achieve goals. </a:t>
            </a:r>
          </a:p>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Ask children how SSE have demonstrated this skill with Ferrybridge. </a:t>
            </a:r>
          </a:p>
          <a:p>
            <a:pPr>
              <a:lnSpc>
                <a:spcPct val="120000"/>
              </a:lnSpc>
              <a:spcAft>
                <a:spcPts val="600"/>
              </a:spcAft>
            </a:pPr>
            <a:r>
              <a:rPr lang="en-GB" sz="1800" dirty="0">
                <a:effectLst/>
                <a:latin typeface="Arial" panose="020B0604020202020204" pitchFamily="34" charset="0"/>
                <a:ea typeface="Arial" panose="020B0604020202020204" pitchFamily="34" charset="0"/>
                <a:cs typeface="Times New Roman" panose="02020603050405020304" pitchFamily="18" charset="0"/>
              </a:rPr>
              <a:t>Explain that during the lesson the children will be using their Staying Positive skills by looking for opportunities in difficult situations, and using these to write poems.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8DC993-C0AB-7145-A5E3-AB377573BF8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159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Arial" panose="020B0604020202020204" pitchFamily="34" charset="0"/>
                <a:cs typeface="Arial" panose="020B0604020202020204" pitchFamily="34" charset="0"/>
              </a:rPr>
              <a:t>SSE Thermal - where does hydrogen come from? -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https://www.youtube.com/watch?v=pIqEqnS8vfU</a:t>
            </a:r>
            <a:r>
              <a:rPr lang="en-US" sz="1800" dirty="0">
                <a:effectLst/>
                <a:latin typeface="Arial" panose="020B0604020202020204" pitchFamily="34" charset="0"/>
                <a:ea typeface="Arial" panose="020B0604020202020204" pitchFamily="34" charset="0"/>
                <a:cs typeface="Arial" panose="020B0604020202020204" pitchFamily="34" charset="0"/>
              </a:rPr>
              <a:t> This video explains the concept of blue and green hydrogen and how hydrogen could fuel power stations in a net zero world. </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Tell the children that SSE are doing a number of other innovations to try and achieve net zero. Show the video and ask children to note down any vocabulary that describes what SSE are doing here.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endParaRPr lang="en-GB" dirty="0">
              <a:cs typeface="Calibri"/>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Children make notes on mini-whiteboards / rough paper showing what words / phrases can be used to describe what SSE are doing to try and achieve net zero.</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Aft>
                <a:spcPts val="600"/>
              </a:spcAft>
            </a:pPr>
            <a:r>
              <a:rPr lang="en-GB" sz="1800" dirty="0">
                <a:effectLst/>
                <a:latin typeface="Arial" panose="020B0604020202020204" pitchFamily="34" charset="0"/>
                <a:ea typeface="Arial" panose="020B0604020202020204" pitchFamily="34" charset="0"/>
                <a:cs typeface="Arial" panose="020B0604020202020204" pitchFamily="34" charset="0"/>
              </a:rPr>
              <a:t>Examples may include: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Arial" panose="020B0604020202020204" pitchFamily="34" charset="0"/>
              </a:rPr>
              <a:t>Storage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Arial" panose="020B0604020202020204" pitchFamily="34" charset="0"/>
              </a:rPr>
              <a:t>Capture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Arial" panose="020B0604020202020204" pitchFamily="34" charset="0"/>
              </a:rPr>
              <a:t>Decarbonise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Aft>
                <a:spcPts val="600"/>
              </a:spcAft>
              <a:buFont typeface="Arial" panose="020B0604020202020204" pitchFamily="34" charset="0"/>
              <a:buChar char="-"/>
            </a:pPr>
            <a:r>
              <a:rPr lang="en-GB" sz="1800" dirty="0">
                <a:effectLst/>
                <a:latin typeface="Arial" panose="020B0604020202020204" pitchFamily="34" charset="0"/>
                <a:ea typeface="Arial" panose="020B0604020202020204" pitchFamily="34" charset="0"/>
                <a:cs typeface="Arial" panose="020B0604020202020204" pitchFamily="34" charset="0"/>
              </a:rPr>
              <a:t>Future</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3030322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Aft>
                <a:spcPts val="600"/>
              </a:spcAft>
            </a:pPr>
            <a:r>
              <a:rPr lang="en-US" sz="1800" dirty="0">
                <a:effectLst/>
                <a:latin typeface="Arial" panose="020B0604020202020204" pitchFamily="34" charset="0"/>
                <a:ea typeface="Arial" panose="020B0604020202020204" pitchFamily="34" charset="0"/>
                <a:cs typeface="Arial" panose="020B0604020202020204" pitchFamily="34" charset="0"/>
              </a:rPr>
              <a:t>Repeat this with the video How does carbon capture and storage (CCS) work? - </a:t>
            </a:r>
            <a:r>
              <a:rPr lang="en-US" sz="1800" u="sng" dirty="0">
                <a:solidFill>
                  <a:srgbClr val="002D72"/>
                </a:solidFill>
                <a:effectLst/>
                <a:latin typeface="Arial" panose="020B0604020202020204" pitchFamily="34" charset="0"/>
                <a:ea typeface="Arial" panose="020B0604020202020204" pitchFamily="34" charset="0"/>
                <a:cs typeface="Arial" panose="020B0604020202020204" pitchFamily="34" charset="0"/>
                <a:hlinkClick r:id="rId3"/>
              </a:rPr>
              <a:t>https://www.youtube.com/watch?v=9a7oyhsnGCM</a:t>
            </a:r>
            <a:r>
              <a:rPr lang="en-US" sz="1800" dirty="0">
                <a:effectLst/>
                <a:latin typeface="Arial" panose="020B0604020202020204" pitchFamily="34" charset="0"/>
                <a:ea typeface="Arial" panose="020B0604020202020204" pitchFamily="34" charset="0"/>
                <a:cs typeface="Arial" panose="020B0604020202020204" pitchFamily="34" charset="0"/>
              </a:rPr>
              <a:t> – Detailed video of how carbon capture and storage works and how it could </a:t>
            </a:r>
            <a:r>
              <a:rPr lang="en-US" sz="1800" dirty="0" err="1">
                <a:effectLst/>
                <a:latin typeface="Arial" panose="020B0604020202020204" pitchFamily="34" charset="0"/>
                <a:ea typeface="Arial" panose="020B0604020202020204" pitchFamily="34" charset="0"/>
                <a:cs typeface="Arial" panose="020B0604020202020204" pitchFamily="34" charset="0"/>
              </a:rPr>
              <a:t>decarbonise</a:t>
            </a:r>
            <a:r>
              <a:rPr lang="en-US" sz="1800" dirty="0">
                <a:effectLst/>
                <a:latin typeface="Arial" panose="020B0604020202020204" pitchFamily="34" charset="0"/>
                <a:ea typeface="Arial" panose="020B0604020202020204" pitchFamily="34" charset="0"/>
                <a:cs typeface="Arial" panose="020B0604020202020204" pitchFamily="34" charset="0"/>
              </a:rPr>
              <a:t> existing power stations. </a:t>
            </a:r>
          </a:p>
          <a:p>
            <a:pPr>
              <a:lnSpc>
                <a:spcPct val="120000"/>
              </a:lnSpc>
              <a:spcAft>
                <a:spcPts val="600"/>
              </a:spcAft>
            </a:pP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rPr>
              <a:t>With these videos, the main learning for children is to see that SSE are showing innovation in reducing waste and using what is produced.</a:t>
            </a:r>
            <a:endParaRPr lang="en-GB" dirty="0">
              <a:cs typeface="Calibri"/>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4074651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3" Type="http://schemas.openxmlformats.org/officeDocument/2006/relationships/image" Target="../media/image39.svg"/><Relationship Id="rId18" Type="http://schemas.openxmlformats.org/officeDocument/2006/relationships/image" Target="../media/image44.png"/><Relationship Id="rId26" Type="http://schemas.openxmlformats.org/officeDocument/2006/relationships/image" Target="../media/image52.png"/><Relationship Id="rId39" Type="http://schemas.openxmlformats.org/officeDocument/2006/relationships/image" Target="../media/image65.svg"/><Relationship Id="rId21" Type="http://schemas.openxmlformats.org/officeDocument/2006/relationships/image" Target="../media/image47.svg"/><Relationship Id="rId34" Type="http://schemas.openxmlformats.org/officeDocument/2006/relationships/image" Target="../media/image60.png"/><Relationship Id="rId42" Type="http://schemas.openxmlformats.org/officeDocument/2006/relationships/image" Target="../media/image68.png"/><Relationship Id="rId47" Type="http://schemas.openxmlformats.org/officeDocument/2006/relationships/image" Target="../media/image73.svg"/><Relationship Id="rId50" Type="http://schemas.openxmlformats.org/officeDocument/2006/relationships/image" Target="../media/image76.png"/><Relationship Id="rId55" Type="http://schemas.openxmlformats.org/officeDocument/2006/relationships/image" Target="../media/image81.svg"/><Relationship Id="rId7" Type="http://schemas.openxmlformats.org/officeDocument/2006/relationships/image" Target="../media/image33.svg"/><Relationship Id="rId2" Type="http://schemas.openxmlformats.org/officeDocument/2006/relationships/image" Target="../media/image28.png"/><Relationship Id="rId16" Type="http://schemas.openxmlformats.org/officeDocument/2006/relationships/image" Target="../media/image42.png"/><Relationship Id="rId29" Type="http://schemas.openxmlformats.org/officeDocument/2006/relationships/image" Target="../media/image55.svg"/><Relationship Id="rId11" Type="http://schemas.openxmlformats.org/officeDocument/2006/relationships/image" Target="../media/image37.svg"/><Relationship Id="rId24" Type="http://schemas.openxmlformats.org/officeDocument/2006/relationships/image" Target="../media/image50.png"/><Relationship Id="rId32" Type="http://schemas.openxmlformats.org/officeDocument/2006/relationships/image" Target="../media/image58.png"/><Relationship Id="rId37" Type="http://schemas.openxmlformats.org/officeDocument/2006/relationships/image" Target="../media/image63.svg"/><Relationship Id="rId40" Type="http://schemas.openxmlformats.org/officeDocument/2006/relationships/image" Target="../media/image66.png"/><Relationship Id="rId45" Type="http://schemas.openxmlformats.org/officeDocument/2006/relationships/image" Target="../media/image71.svg"/><Relationship Id="rId53" Type="http://schemas.openxmlformats.org/officeDocument/2006/relationships/image" Target="../media/image79.svg"/><Relationship Id="rId5" Type="http://schemas.openxmlformats.org/officeDocument/2006/relationships/image" Target="../media/image31.svg"/><Relationship Id="rId10" Type="http://schemas.openxmlformats.org/officeDocument/2006/relationships/image" Target="../media/image36.png"/><Relationship Id="rId19" Type="http://schemas.openxmlformats.org/officeDocument/2006/relationships/image" Target="../media/image45.svg"/><Relationship Id="rId31" Type="http://schemas.openxmlformats.org/officeDocument/2006/relationships/image" Target="../media/image57.svg"/><Relationship Id="rId44" Type="http://schemas.openxmlformats.org/officeDocument/2006/relationships/image" Target="../media/image70.png"/><Relationship Id="rId52" Type="http://schemas.openxmlformats.org/officeDocument/2006/relationships/image" Target="../media/image78.png"/><Relationship Id="rId4" Type="http://schemas.openxmlformats.org/officeDocument/2006/relationships/image" Target="../media/image30.png"/><Relationship Id="rId9" Type="http://schemas.openxmlformats.org/officeDocument/2006/relationships/image" Target="../media/image35.svg"/><Relationship Id="rId14" Type="http://schemas.openxmlformats.org/officeDocument/2006/relationships/image" Target="../media/image40.png"/><Relationship Id="rId22" Type="http://schemas.openxmlformats.org/officeDocument/2006/relationships/image" Target="../media/image48.png"/><Relationship Id="rId27" Type="http://schemas.openxmlformats.org/officeDocument/2006/relationships/image" Target="../media/image53.svg"/><Relationship Id="rId30" Type="http://schemas.openxmlformats.org/officeDocument/2006/relationships/image" Target="../media/image56.png"/><Relationship Id="rId35" Type="http://schemas.openxmlformats.org/officeDocument/2006/relationships/image" Target="../media/image61.svg"/><Relationship Id="rId43" Type="http://schemas.openxmlformats.org/officeDocument/2006/relationships/image" Target="../media/image69.svg"/><Relationship Id="rId48" Type="http://schemas.openxmlformats.org/officeDocument/2006/relationships/image" Target="../media/image74.png"/><Relationship Id="rId8" Type="http://schemas.openxmlformats.org/officeDocument/2006/relationships/image" Target="../media/image34.png"/><Relationship Id="rId51" Type="http://schemas.openxmlformats.org/officeDocument/2006/relationships/image" Target="../media/image77.svg"/><Relationship Id="rId3" Type="http://schemas.openxmlformats.org/officeDocument/2006/relationships/image" Target="../media/image29.svg"/><Relationship Id="rId12" Type="http://schemas.openxmlformats.org/officeDocument/2006/relationships/image" Target="../media/image38.png"/><Relationship Id="rId17" Type="http://schemas.openxmlformats.org/officeDocument/2006/relationships/image" Target="../media/image43.svg"/><Relationship Id="rId25" Type="http://schemas.openxmlformats.org/officeDocument/2006/relationships/image" Target="../media/image51.svg"/><Relationship Id="rId33" Type="http://schemas.openxmlformats.org/officeDocument/2006/relationships/image" Target="../media/image59.svg"/><Relationship Id="rId38" Type="http://schemas.openxmlformats.org/officeDocument/2006/relationships/image" Target="../media/image64.png"/><Relationship Id="rId46" Type="http://schemas.openxmlformats.org/officeDocument/2006/relationships/image" Target="../media/image72.png"/><Relationship Id="rId20" Type="http://schemas.openxmlformats.org/officeDocument/2006/relationships/image" Target="../media/image46.png"/><Relationship Id="rId41" Type="http://schemas.openxmlformats.org/officeDocument/2006/relationships/image" Target="../media/image67.svg"/><Relationship Id="rId54" Type="http://schemas.openxmlformats.org/officeDocument/2006/relationships/image" Target="../media/image80.png"/><Relationship Id="rId1" Type="http://schemas.openxmlformats.org/officeDocument/2006/relationships/slideMaster" Target="../slideMasters/slideMaster2.xml"/><Relationship Id="rId6" Type="http://schemas.openxmlformats.org/officeDocument/2006/relationships/image" Target="../media/image32.png"/><Relationship Id="rId15" Type="http://schemas.openxmlformats.org/officeDocument/2006/relationships/image" Target="../media/image41.svg"/><Relationship Id="rId23" Type="http://schemas.openxmlformats.org/officeDocument/2006/relationships/image" Target="../media/image49.svg"/><Relationship Id="rId28" Type="http://schemas.openxmlformats.org/officeDocument/2006/relationships/image" Target="../media/image54.png"/><Relationship Id="rId36" Type="http://schemas.openxmlformats.org/officeDocument/2006/relationships/image" Target="../media/image62.png"/><Relationship Id="rId49" Type="http://schemas.openxmlformats.org/officeDocument/2006/relationships/image" Target="../media/image75.svg"/></Relationships>
</file>

<file path=ppt/slideLayouts/_rels/slideLayout73.xml.rels><?xml version="1.0" encoding="UTF-8" standalone="yes"?>
<Relationships xmlns="http://schemas.openxmlformats.org/package/2006/relationships"><Relationship Id="rId13" Type="http://schemas.openxmlformats.org/officeDocument/2006/relationships/image" Target="../media/image93.svg"/><Relationship Id="rId18" Type="http://schemas.openxmlformats.org/officeDocument/2006/relationships/image" Target="../media/image98.png"/><Relationship Id="rId26" Type="http://schemas.openxmlformats.org/officeDocument/2006/relationships/image" Target="../media/image106.png"/><Relationship Id="rId39" Type="http://schemas.openxmlformats.org/officeDocument/2006/relationships/image" Target="../media/image119.svg"/><Relationship Id="rId21" Type="http://schemas.openxmlformats.org/officeDocument/2006/relationships/image" Target="../media/image101.svg"/><Relationship Id="rId34" Type="http://schemas.openxmlformats.org/officeDocument/2006/relationships/image" Target="../media/image114.png"/><Relationship Id="rId42" Type="http://schemas.openxmlformats.org/officeDocument/2006/relationships/image" Target="../media/image122.png"/><Relationship Id="rId47" Type="http://schemas.openxmlformats.org/officeDocument/2006/relationships/image" Target="../media/image127.svg"/><Relationship Id="rId50" Type="http://schemas.openxmlformats.org/officeDocument/2006/relationships/image" Target="../media/image130.png"/><Relationship Id="rId55" Type="http://schemas.openxmlformats.org/officeDocument/2006/relationships/image" Target="../media/image135.svg"/><Relationship Id="rId7" Type="http://schemas.openxmlformats.org/officeDocument/2006/relationships/image" Target="../media/image87.svg"/><Relationship Id="rId2" Type="http://schemas.openxmlformats.org/officeDocument/2006/relationships/image" Target="../media/image82.png"/><Relationship Id="rId16" Type="http://schemas.openxmlformats.org/officeDocument/2006/relationships/image" Target="../media/image96.png"/><Relationship Id="rId29" Type="http://schemas.openxmlformats.org/officeDocument/2006/relationships/image" Target="../media/image109.svg"/><Relationship Id="rId11" Type="http://schemas.openxmlformats.org/officeDocument/2006/relationships/image" Target="../media/image91.svg"/><Relationship Id="rId24" Type="http://schemas.openxmlformats.org/officeDocument/2006/relationships/image" Target="../media/image104.png"/><Relationship Id="rId32" Type="http://schemas.openxmlformats.org/officeDocument/2006/relationships/image" Target="../media/image112.png"/><Relationship Id="rId37" Type="http://schemas.openxmlformats.org/officeDocument/2006/relationships/image" Target="../media/image117.svg"/><Relationship Id="rId40" Type="http://schemas.openxmlformats.org/officeDocument/2006/relationships/image" Target="../media/image120.png"/><Relationship Id="rId45" Type="http://schemas.openxmlformats.org/officeDocument/2006/relationships/image" Target="../media/image125.svg"/><Relationship Id="rId53" Type="http://schemas.openxmlformats.org/officeDocument/2006/relationships/image" Target="../media/image133.svg"/><Relationship Id="rId5" Type="http://schemas.openxmlformats.org/officeDocument/2006/relationships/image" Target="../media/image85.svg"/><Relationship Id="rId10" Type="http://schemas.openxmlformats.org/officeDocument/2006/relationships/image" Target="../media/image90.png"/><Relationship Id="rId19" Type="http://schemas.openxmlformats.org/officeDocument/2006/relationships/image" Target="../media/image99.svg"/><Relationship Id="rId31" Type="http://schemas.openxmlformats.org/officeDocument/2006/relationships/image" Target="../media/image111.svg"/><Relationship Id="rId44" Type="http://schemas.openxmlformats.org/officeDocument/2006/relationships/image" Target="../media/image124.png"/><Relationship Id="rId52" Type="http://schemas.openxmlformats.org/officeDocument/2006/relationships/image" Target="../media/image132.png"/><Relationship Id="rId4" Type="http://schemas.openxmlformats.org/officeDocument/2006/relationships/image" Target="../media/image84.png"/><Relationship Id="rId9" Type="http://schemas.openxmlformats.org/officeDocument/2006/relationships/image" Target="../media/image89.svg"/><Relationship Id="rId14" Type="http://schemas.openxmlformats.org/officeDocument/2006/relationships/image" Target="../media/image94.png"/><Relationship Id="rId22" Type="http://schemas.openxmlformats.org/officeDocument/2006/relationships/image" Target="../media/image102.png"/><Relationship Id="rId27" Type="http://schemas.openxmlformats.org/officeDocument/2006/relationships/image" Target="../media/image107.svg"/><Relationship Id="rId30" Type="http://schemas.openxmlformats.org/officeDocument/2006/relationships/image" Target="../media/image110.png"/><Relationship Id="rId35" Type="http://schemas.openxmlformats.org/officeDocument/2006/relationships/image" Target="../media/image115.svg"/><Relationship Id="rId43" Type="http://schemas.openxmlformats.org/officeDocument/2006/relationships/image" Target="../media/image123.svg"/><Relationship Id="rId48" Type="http://schemas.openxmlformats.org/officeDocument/2006/relationships/image" Target="../media/image128.png"/><Relationship Id="rId8" Type="http://schemas.openxmlformats.org/officeDocument/2006/relationships/image" Target="../media/image88.png"/><Relationship Id="rId51" Type="http://schemas.openxmlformats.org/officeDocument/2006/relationships/image" Target="../media/image131.svg"/><Relationship Id="rId3" Type="http://schemas.openxmlformats.org/officeDocument/2006/relationships/image" Target="../media/image83.svg"/><Relationship Id="rId12" Type="http://schemas.openxmlformats.org/officeDocument/2006/relationships/image" Target="../media/image92.png"/><Relationship Id="rId17" Type="http://schemas.openxmlformats.org/officeDocument/2006/relationships/image" Target="../media/image97.svg"/><Relationship Id="rId25" Type="http://schemas.openxmlformats.org/officeDocument/2006/relationships/image" Target="../media/image105.svg"/><Relationship Id="rId33" Type="http://schemas.openxmlformats.org/officeDocument/2006/relationships/image" Target="../media/image113.svg"/><Relationship Id="rId38" Type="http://schemas.openxmlformats.org/officeDocument/2006/relationships/image" Target="../media/image118.png"/><Relationship Id="rId46" Type="http://schemas.openxmlformats.org/officeDocument/2006/relationships/image" Target="../media/image126.png"/><Relationship Id="rId20" Type="http://schemas.openxmlformats.org/officeDocument/2006/relationships/image" Target="../media/image100.png"/><Relationship Id="rId41" Type="http://schemas.openxmlformats.org/officeDocument/2006/relationships/image" Target="../media/image121.svg"/><Relationship Id="rId54" Type="http://schemas.openxmlformats.org/officeDocument/2006/relationships/image" Target="../media/image134.png"/><Relationship Id="rId1" Type="http://schemas.openxmlformats.org/officeDocument/2006/relationships/slideMaster" Target="../slideMasters/slideMaster2.xml"/><Relationship Id="rId6" Type="http://schemas.openxmlformats.org/officeDocument/2006/relationships/image" Target="../media/image86.png"/><Relationship Id="rId15" Type="http://schemas.openxmlformats.org/officeDocument/2006/relationships/image" Target="../media/image95.svg"/><Relationship Id="rId23" Type="http://schemas.openxmlformats.org/officeDocument/2006/relationships/image" Target="../media/image103.svg"/><Relationship Id="rId28" Type="http://schemas.openxmlformats.org/officeDocument/2006/relationships/image" Target="../media/image108.png"/><Relationship Id="rId36" Type="http://schemas.openxmlformats.org/officeDocument/2006/relationships/image" Target="../media/image116.png"/><Relationship Id="rId49" Type="http://schemas.openxmlformats.org/officeDocument/2006/relationships/image" Target="../media/image129.sv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emf"/><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87635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4551995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45429525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091535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33913483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790514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5639309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863769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5447803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729369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0169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884828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9995470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2072625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0173374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0025253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68234672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7245906"/>
      </p:ext>
    </p:extLst>
  </p:cSld>
  <p:clrMapOvr>
    <a:overrideClrMapping bg1="dk1" tx1="lt1" bg2="dk2" tx2="lt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572458868"/>
      </p:ext>
    </p:extLst>
  </p:cSld>
  <p:clrMapOvr>
    <a:overrideClrMapping bg1="dk1" tx1="lt1" bg2="dk2" tx2="lt2" accent1="accent1" accent2="accent2" accent3="accent3" accent4="accent4" accent5="accent5" accent6="accent6" hlink="hlink" folHlink="folHlink"/>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2905617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8562583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6"/>
            <a:ext cx="16224323"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2"/>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2" y="5678661"/>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41"/>
            <a:ext cx="16224323"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3"/>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8"/>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5"/>
            <a:ext cx="16223331"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6"/>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2" y="1250085"/>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9"/>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3"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5" y="838202"/>
            <a:ext cx="68580" cy="386303"/>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5"/>
            <a:ext cx="13817600" cy="568801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9" y="2269323"/>
            <a:ext cx="4435365" cy="5784615"/>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40" y="2269309"/>
            <a:ext cx="4435365" cy="5784617"/>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3"/>
            <a:ext cx="4321061" cy="5784601"/>
          </a:xfrm>
        </p:spPr>
        <p:txBody>
          <a:bodyPr>
            <a:no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1" y="4427970"/>
            <a:ext cx="4333761" cy="3625956"/>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5" y="838201"/>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9" y="2269323"/>
            <a:ext cx="4435365" cy="5784615"/>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40" y="2269309"/>
            <a:ext cx="4435365" cy="5784617"/>
          </a:xfrm>
        </p:spPr>
        <p:txBody>
          <a:bodyPr>
            <a:normAutofit/>
          </a:bodyPr>
          <a:lstStyle>
            <a:lvl1pPr marL="285744" indent="-285744">
              <a:buClr>
                <a:schemeClr val="accent1"/>
              </a:buClr>
              <a:buFont typeface="Arial" panose="020B0604020202020204" pitchFamily="34" charset="0"/>
              <a:buChar char="•"/>
              <a:defRPr sz="1400">
                <a:solidFill>
                  <a:srgbClr val="000000"/>
                </a:solidFill>
              </a:defRPr>
            </a:lvl1pPr>
            <a:lvl2pPr marL="914354" indent="-304784">
              <a:buClr>
                <a:schemeClr val="accent1"/>
              </a:buClr>
              <a:buFont typeface="Arial" panose="020B0604020202020204" pitchFamily="34" charset="0"/>
              <a:buChar char="•"/>
              <a:defRPr sz="1400">
                <a:solidFill>
                  <a:srgbClr val="000000"/>
                </a:solidFill>
              </a:defRPr>
            </a:lvl2pPr>
            <a:lvl3pPr marL="1523925" indent="-304784">
              <a:buClr>
                <a:schemeClr val="accent1"/>
              </a:buClr>
              <a:buFont typeface="Arial" panose="020B0604020202020204" pitchFamily="34" charset="0"/>
              <a:buChar char="•"/>
              <a:defRPr sz="1400">
                <a:solidFill>
                  <a:srgbClr val="000000"/>
                </a:solidFill>
              </a:defRPr>
            </a:lvl3pPr>
            <a:lvl4pPr marL="2133493" indent="-304784">
              <a:buClr>
                <a:schemeClr val="accent1"/>
              </a:buClr>
              <a:buFont typeface="Arial" panose="020B0604020202020204" pitchFamily="34" charset="0"/>
              <a:buChar char="•"/>
              <a:defRPr sz="1400">
                <a:solidFill>
                  <a:srgbClr val="000000"/>
                </a:solidFill>
              </a:defRPr>
            </a:lvl4pPr>
            <a:lvl5pPr marL="2743062" indent="-304784">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6" y="2269308"/>
            <a:ext cx="4333871" cy="1942331"/>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1" y="1"/>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3"/>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2"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5" y="838201"/>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3"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2" y="2281783"/>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5" y="838201"/>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5" y="2281781"/>
            <a:ext cx="8289921" cy="5109619"/>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5" y="838201"/>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3" y="4284137"/>
            <a:ext cx="6821447" cy="2860368"/>
          </a:xfrm>
        </p:spPr>
        <p:txBody>
          <a:bodyPr>
            <a:normAutofit/>
          </a:bodyPr>
          <a:lstStyle>
            <a:lvl1pPr marL="304784" indent="-304784">
              <a:buClr>
                <a:schemeClr val="accent1"/>
              </a:buClr>
              <a:buFont typeface="Arial" panose="020B0604020202020204" pitchFamily="34" charset="0"/>
              <a:buChar char="•"/>
              <a:defRPr sz="2600">
                <a:solidFill>
                  <a:srgbClr val="000000"/>
                </a:solidFill>
              </a:defRPr>
            </a:lvl1pPr>
            <a:lvl2pPr marL="914354" indent="-304784">
              <a:buClr>
                <a:schemeClr val="accent1"/>
              </a:buClr>
              <a:buFont typeface="Arial" panose="020B0604020202020204" pitchFamily="34" charset="0"/>
              <a:buChar char="•"/>
              <a:defRPr sz="2600">
                <a:solidFill>
                  <a:srgbClr val="000000"/>
                </a:solidFill>
              </a:defRPr>
            </a:lvl2pPr>
            <a:lvl3pPr marL="1523925" indent="-304784">
              <a:buClr>
                <a:schemeClr val="accent1"/>
              </a:buClr>
              <a:buFont typeface="Arial" panose="020B0604020202020204" pitchFamily="34" charset="0"/>
              <a:buChar char="•"/>
              <a:defRPr sz="2600">
                <a:solidFill>
                  <a:srgbClr val="000000"/>
                </a:solidFill>
              </a:defRPr>
            </a:lvl3pPr>
            <a:lvl4pPr marL="2133493" indent="-304784">
              <a:buClr>
                <a:schemeClr val="accent1"/>
              </a:buClr>
              <a:buFont typeface="Arial" panose="020B0604020202020204" pitchFamily="34" charset="0"/>
              <a:buChar char="•"/>
              <a:defRPr sz="2600">
                <a:solidFill>
                  <a:srgbClr val="000000"/>
                </a:solidFill>
              </a:defRPr>
            </a:lvl4pPr>
            <a:lvl5pPr marL="2743062" indent="-304784">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6"/>
            <a:ext cx="6620767"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6"/>
            <a:ext cx="6531859"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5" y="838201"/>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6"/>
            <a:ext cx="6620760" cy="5067855"/>
          </a:xfrm>
        </p:spPr>
        <p:txBody>
          <a:bodyPr>
            <a:normAutofit/>
          </a:bodyPr>
          <a:lstStyle>
            <a:lvl1pPr marL="304784" indent="-304784">
              <a:buClr>
                <a:schemeClr val="accent1"/>
              </a:buClr>
              <a:buFont typeface="Arial" panose="020B0604020202020204" pitchFamily="34" charset="0"/>
              <a:buChar char="•"/>
              <a:defRPr sz="2600"/>
            </a:lvl1pPr>
            <a:lvl2pPr marL="914354" indent="-304784">
              <a:buClr>
                <a:schemeClr val="accent1"/>
              </a:buClr>
              <a:buFont typeface="Arial" panose="020B0604020202020204" pitchFamily="34" charset="0"/>
              <a:buChar char="•"/>
              <a:defRPr sz="2600"/>
            </a:lvl2pPr>
            <a:lvl3pPr marL="1523925" indent="-304784">
              <a:buClr>
                <a:schemeClr val="accent1"/>
              </a:buClr>
              <a:buFont typeface="Arial" panose="020B0604020202020204" pitchFamily="34" charset="0"/>
              <a:buChar char="•"/>
              <a:defRPr sz="2600"/>
            </a:lvl3pPr>
            <a:lvl4pPr marL="2133493" indent="-304784">
              <a:buClr>
                <a:schemeClr val="accent1"/>
              </a:buClr>
              <a:buFont typeface="Arial" panose="020B0604020202020204" pitchFamily="34" charset="0"/>
              <a:buChar char="•"/>
              <a:defRPr sz="2600"/>
            </a:lvl4pPr>
            <a:lvl5pPr marL="2743062" indent="-304784">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1"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6"/>
            <a:ext cx="6519160" cy="5067855"/>
          </a:xfrm>
        </p:spPr>
        <p:txBody>
          <a:bodyPr>
            <a:normAutofit/>
          </a:bodyPr>
          <a:lstStyle>
            <a:lvl1pPr marL="342891" indent="-342891">
              <a:buClr>
                <a:schemeClr val="accent1"/>
              </a:buClr>
              <a:buFont typeface="Arial" panose="020B0604020202020204" pitchFamily="34" charset="0"/>
              <a:buChar char="•"/>
              <a:defRPr sz="2600"/>
            </a:lvl1pPr>
            <a:lvl2pPr marL="952462" indent="-342891">
              <a:buClr>
                <a:schemeClr val="accent1"/>
              </a:buClr>
              <a:buFont typeface="Arial" panose="020B0604020202020204" pitchFamily="34" charset="0"/>
              <a:buChar char="•"/>
              <a:defRPr sz="2600"/>
            </a:lvl2pPr>
            <a:lvl3pPr marL="1562032" indent="-342891">
              <a:buClr>
                <a:schemeClr val="accent1"/>
              </a:buClr>
              <a:buFont typeface="Arial" panose="020B0604020202020204" pitchFamily="34" charset="0"/>
              <a:buChar char="•"/>
              <a:defRPr sz="2600"/>
            </a:lvl3pPr>
            <a:lvl4pPr marL="2171600" indent="-342891">
              <a:buClr>
                <a:schemeClr val="accent1"/>
              </a:buClr>
              <a:buFont typeface="Arial" panose="020B0604020202020204" pitchFamily="34" charset="0"/>
              <a:buChar char="•"/>
              <a:defRPr sz="2600"/>
            </a:lvl4pPr>
            <a:lvl5pPr marL="2781169" indent="-342891">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9"/>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9"/>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5" y="838201"/>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9"/>
          </a:xfrm>
        </p:spPr>
        <p:txBody>
          <a:bodyPr>
            <a:normAutofit/>
          </a:bodyPr>
          <a:lstStyle>
            <a:lvl1pPr marL="342891" indent="-342891">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7"/>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3602493"/>
            <a:ext cx="4546311" cy="1269687"/>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2"/>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6"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937724"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2"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5" y="838201"/>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8" y="2777437"/>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3"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8"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4"/>
            <a:ext cx="4546304" cy="494759"/>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5" y="2274734"/>
            <a:ext cx="8865716" cy="4806951"/>
          </a:xfrm>
        </p:spPr>
        <p:txBody>
          <a:bodyPr>
            <a:normAutofit/>
          </a:bodyPr>
          <a:lstStyle>
            <a:lvl1pPr marL="342891" indent="-342891">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8222"/>
            <a:ext cx="1779924" cy="405743"/>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1"/>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4"/>
            <a:ext cx="5205893" cy="486833"/>
          </a:xfrm>
        </p:spPr>
        <p:txBody>
          <a:bodyPr>
            <a:normAutofit/>
          </a:bodyPr>
          <a:lstStyle>
            <a:lvl1pPr marL="0" indent="0" algn="l">
              <a:buNone/>
              <a:defRPr sz="2800">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9"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2" y="4988729"/>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60"/>
            <a:ext cx="6753340" cy="486833"/>
          </a:xfrm>
        </p:spPr>
        <p:txBody>
          <a:bodyPr>
            <a:normAutofit/>
          </a:bodyPr>
          <a:lstStyle>
            <a:lvl1pPr marL="0" indent="0" algn="l">
              <a:buNone/>
              <a:defRPr sz="2933">
                <a:solidFill>
                  <a:schemeClr val="tx1"/>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9"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fld id="{936B4EE6-45FD-4498-B8C2-91BC04128C21}" type="datetime1">
              <a:rPr lang="en-GB" smtClean="0"/>
              <a:t>03/11/2023</a:t>
            </a:fld>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1126479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5"/>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B806A5-D9DF-4F71-BA92-0E35910FA1B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CF1EF6BE-8805-40FC-A50D-0FF4816B0BDC}"/>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AC50FC4-EC65-4817-A0D5-F45A0ACF11A8}"/>
              </a:ext>
            </a:extLst>
          </p:cNvPr>
          <p:cNvSpPr>
            <a:spLocks noGrp="1"/>
          </p:cNvSpPr>
          <p:nvPr>
            <p:ph type="dt" sz="half" idx="10"/>
          </p:nvPr>
        </p:nvSpPr>
        <p:spPr/>
        <p:txBody>
          <a:bodyPr/>
          <a:lstStyle/>
          <a:p>
            <a:fld id="{BA682C57-CCDA-408C-94A8-C13BA52E3345}" type="datetimeFigureOut">
              <a:rPr lang="en-GB" smtClean="0"/>
              <a:t>03/11/2023</a:t>
            </a:fld>
            <a:endParaRPr lang="en-GB"/>
          </a:p>
        </p:txBody>
      </p:sp>
      <p:sp>
        <p:nvSpPr>
          <p:cNvPr id="5" name="Footer Placeholder 4">
            <a:extLst>
              <a:ext uri="{FF2B5EF4-FFF2-40B4-BE49-F238E27FC236}">
                <a16:creationId xmlns:a16="http://schemas.microsoft.com/office/drawing/2014/main" id="{77093D5F-AFD3-498B-8B02-614A4A9414B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251154-DFCB-41E3-A097-1A1E410DCA9A}"/>
              </a:ext>
            </a:extLst>
          </p:cNvPr>
          <p:cNvSpPr>
            <a:spLocks noGrp="1"/>
          </p:cNvSpPr>
          <p:nvPr>
            <p:ph type="sldNum" sz="quarter" idx="12"/>
          </p:nvPr>
        </p:nvSpPr>
        <p:spPr/>
        <p:txBody>
          <a:bodyPr/>
          <a:lstStyle/>
          <a:p>
            <a:fld id="{45013221-454E-4489-B2D7-6AC94B844981}" type="slidenum">
              <a:rPr lang="en-GB" smtClean="0"/>
              <a:t>‹#›</a:t>
            </a:fld>
            <a:endParaRPr lang="en-GB"/>
          </a:p>
        </p:txBody>
      </p:sp>
    </p:spTree>
    <p:extLst>
      <p:ext uri="{BB962C8B-B14F-4D97-AF65-F5344CB8AC3E}">
        <p14:creationId xmlns:p14="http://schemas.microsoft.com/office/powerpoint/2010/main" val="36822594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9694842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cstate="email">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cstate="email">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cstate="email">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cstate="email">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cstate="email">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cstate="email">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cstate="email">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cstate="email">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cstate="email">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cstate="email">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cstate="email">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cstate="email">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cstate="email">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cstate="email">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cstate="email">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cstate="email">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cstate="email">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cstate="email">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cstate="email">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989361D-56C1-44C0-9685-C814F9D316AA}"/>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3" name="Footer Placeholder 2">
            <a:extLst>
              <a:ext uri="{FF2B5EF4-FFF2-40B4-BE49-F238E27FC236}">
                <a16:creationId xmlns:a16="http://schemas.microsoft.com/office/drawing/2014/main" id="{8EF61679-27F6-4397-A56C-A250DC7DD73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7633EC-B7E4-484E-9745-1DD11C33C3DF}"/>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3818232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24BD3-AA4B-4C33-95B7-448E8BE29431}"/>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F3C4F18-A417-4FB2-8B57-6305C0CE68C2}"/>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A276CA0-0DFD-4509-97C4-B834427E1107}"/>
              </a:ext>
            </a:extLst>
          </p:cNvPr>
          <p:cNvSpPr>
            <a:spLocks noGrp="1"/>
          </p:cNvSpPr>
          <p:nvPr>
            <p:ph type="dt" sz="half" idx="10"/>
          </p:nvPr>
        </p:nvSpPr>
        <p:spPr/>
        <p:txBody>
          <a:bodyPr/>
          <a:lstStyle/>
          <a:p>
            <a:fld id="{E229C17A-5A28-441A-9EC7-AB652B1CCE86}" type="datetimeFigureOut">
              <a:rPr lang="en-GB" smtClean="0"/>
              <a:t>03/11/2023</a:t>
            </a:fld>
            <a:endParaRPr lang="en-GB"/>
          </a:p>
        </p:txBody>
      </p:sp>
      <p:sp>
        <p:nvSpPr>
          <p:cNvPr id="5" name="Footer Placeholder 4">
            <a:extLst>
              <a:ext uri="{FF2B5EF4-FFF2-40B4-BE49-F238E27FC236}">
                <a16:creationId xmlns:a16="http://schemas.microsoft.com/office/drawing/2014/main" id="{3A60F067-142A-4D4C-A71A-6287AFA9AE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FC727B-8AD5-4A16-9175-99F5270DDEF8}"/>
              </a:ext>
            </a:extLst>
          </p:cNvPr>
          <p:cNvSpPr>
            <a:spLocks noGrp="1"/>
          </p:cNvSpPr>
          <p:nvPr>
            <p:ph type="sldNum" sz="quarter" idx="12"/>
          </p:nvPr>
        </p:nvSpPr>
        <p:spPr/>
        <p:txBody>
          <a:bodyPr/>
          <a:lstStyle/>
          <a:p>
            <a:fld id="{763D2E24-F769-4841-9FCF-AEB135D297DA}" type="slidenum">
              <a:rPr lang="en-GB" smtClean="0"/>
              <a:t>‹#›</a:t>
            </a:fld>
            <a:endParaRPr lang="en-GB"/>
          </a:p>
        </p:txBody>
      </p:sp>
    </p:spTree>
    <p:extLst>
      <p:ext uri="{BB962C8B-B14F-4D97-AF65-F5344CB8AC3E}">
        <p14:creationId xmlns:p14="http://schemas.microsoft.com/office/powerpoint/2010/main" val="283638732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90"/>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2" y="3409589"/>
            <a:ext cx="5762661" cy="486833"/>
          </a:xfrm>
        </p:spPr>
        <p:txBody>
          <a:bodyPr>
            <a:normAutofit/>
          </a:bodyPr>
          <a:lstStyle>
            <a:lvl1pPr marL="0" indent="0" algn="l">
              <a:buNone/>
              <a:defRPr sz="2200" b="1">
                <a:solidFill>
                  <a:schemeClr val="tx2"/>
                </a:solidFill>
              </a:defRPr>
            </a:lvl1pPr>
            <a:lvl2pPr marL="609570" indent="0" algn="ctr">
              <a:buNone/>
              <a:defRPr sz="2667"/>
            </a:lvl2pPr>
            <a:lvl3pPr marL="1219140" indent="0" algn="ctr">
              <a:buNone/>
              <a:defRPr sz="2400"/>
            </a:lvl3pPr>
            <a:lvl4pPr marL="1828709" indent="0" algn="ctr">
              <a:buNone/>
              <a:defRPr sz="2133"/>
            </a:lvl4pPr>
            <a:lvl5pPr marL="2438278" indent="0" algn="ctr">
              <a:buNone/>
              <a:defRPr sz="2133"/>
            </a:lvl5pPr>
            <a:lvl6pPr marL="3047848" indent="0" algn="ctr">
              <a:buNone/>
              <a:defRPr sz="2133"/>
            </a:lvl6pPr>
            <a:lvl7pPr marL="3657418" indent="0" algn="ctr">
              <a:buNone/>
              <a:defRPr sz="2133"/>
            </a:lvl7pPr>
            <a:lvl8pPr marL="4266987" indent="0" algn="ctr">
              <a:buNone/>
              <a:defRPr sz="2133"/>
            </a:lvl8pPr>
            <a:lvl9pPr marL="4876557"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3"/>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2"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9"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3" y="8459066"/>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2"/>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6" y="8445501"/>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75991744"/>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79295344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pic>
        <p:nvPicPr>
          <p:cNvPr id="3" name="Picture 2" descr="A picture containing pinwheel, outdoor object, colorful&#10;&#10;Description automatically generated">
            <a:extLst>
              <a:ext uri="{FF2B5EF4-FFF2-40B4-BE49-F238E27FC236}">
                <a16:creationId xmlns:a16="http://schemas.microsoft.com/office/drawing/2014/main" id="{3F603A7C-A867-5FE4-95D3-E5353F40C2B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229928" y="0"/>
            <a:ext cx="9144000" cy="9144000"/>
          </a:xfrm>
          <a:prstGeom prst="rect">
            <a:avLst/>
          </a:prstGeom>
        </p:spPr>
      </p:pic>
    </p:spTree>
    <p:extLst>
      <p:ext uri="{BB962C8B-B14F-4D97-AF65-F5344CB8AC3E}">
        <p14:creationId xmlns:p14="http://schemas.microsoft.com/office/powerpoint/2010/main" val="2969189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24957607"/>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0753639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41889458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420934908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12381625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188472807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47362302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265811017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10529591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Document title</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2909210247"/>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slideLayout" Target="../slideLayouts/slideLayout84.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5" Type="http://schemas.openxmlformats.org/officeDocument/2006/relationships/image" Target="../media/image27.jpeg"/><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image" Target="../media/image27.jpeg"/><Relationship Id="rId5" Type="http://schemas.openxmlformats.org/officeDocument/2006/relationships/theme" Target="../theme/theme3.xml"/><Relationship Id="rId4" Type="http://schemas.openxmlformats.org/officeDocument/2006/relationships/slideLayout" Target="../slideLayouts/slideLayout8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 Type="http://schemas.openxmlformats.org/officeDocument/2006/relationships/slideLayout" Target="../slideLayouts/slideLayout91.xml"/><Relationship Id="rId21" Type="http://schemas.openxmlformats.org/officeDocument/2006/relationships/slideLayout" Target="../slideLayouts/slideLayout109.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29" Type="http://schemas.openxmlformats.org/officeDocument/2006/relationships/slideLayout" Target="../slideLayouts/slideLayout117.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32" Type="http://schemas.openxmlformats.org/officeDocument/2006/relationships/theme" Target="../theme/theme4.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28" Type="http://schemas.openxmlformats.org/officeDocument/2006/relationships/slideLayout" Target="../slideLayouts/slideLayout116.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31" Type="http://schemas.openxmlformats.org/officeDocument/2006/relationships/slideLayout" Target="../slideLayouts/slideLayout119.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slideLayout" Target="../slideLayouts/slideLayout115.xml"/><Relationship Id="rId30" Type="http://schemas.openxmlformats.org/officeDocument/2006/relationships/slideLayout" Target="../slideLayouts/slideLayout1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59" r:id="rId1"/>
    <p:sldLayoutId id="2147483821" r:id="rId2"/>
    <p:sldLayoutId id="2147483718" r:id="rId3"/>
    <p:sldLayoutId id="2147483773" r:id="rId4"/>
    <p:sldLayoutId id="2147483776" r:id="rId5"/>
    <p:sldLayoutId id="2147483778" r:id="rId6"/>
    <p:sldLayoutId id="2147483779" r:id="rId7"/>
    <p:sldLayoutId id="2147483781" r:id="rId8"/>
    <p:sldLayoutId id="2147483782" r:id="rId9"/>
    <p:sldLayoutId id="2147483784" r:id="rId10"/>
    <p:sldLayoutId id="2147483785" r:id="rId11"/>
    <p:sldLayoutId id="2147483808" r:id="rId12"/>
    <p:sldLayoutId id="2147483809"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694" r:id="rId28"/>
    <p:sldLayoutId id="2147483812" r:id="rId29"/>
    <p:sldLayoutId id="2147483813" r:id="rId30"/>
    <p:sldLayoutId id="2147483814" r:id="rId31"/>
    <p:sldLayoutId id="2147483815" r:id="rId32"/>
    <p:sldLayoutId id="2147483816" r:id="rId33"/>
    <p:sldLayoutId id="2147483817" r:id="rId34"/>
    <p:sldLayoutId id="2147483818" r:id="rId35"/>
    <p:sldLayoutId id="2147483819" r:id="rId36"/>
    <p:sldLayoutId id="2147483820" r:id="rId37"/>
    <p:sldLayoutId id="2147483695" r:id="rId38"/>
    <p:sldLayoutId id="2147483752" r:id="rId39"/>
    <p:sldLayoutId id="2147483763" r:id="rId40"/>
    <p:sldLayoutId id="2147483764" r:id="rId41"/>
    <p:sldLayoutId id="2147483765" r:id="rId42"/>
    <p:sldLayoutId id="2147483847" r:id="rId43"/>
    <p:sldLayoutId id="2147483848" r:id="rId44"/>
    <p:sldLayoutId id="2147483849" r:id="rId45"/>
    <p:sldLayoutId id="2147483850" r:id="rId46"/>
    <p:sldLayoutId id="2147483851" r:id="rId47"/>
    <p:sldLayoutId id="2147483852" r:id="rId48"/>
    <p:sldLayoutId id="2147483696" r:id="rId49"/>
    <p:sldLayoutId id="2147483729" r:id="rId50"/>
    <p:sldLayoutId id="2147483723" r:id="rId51"/>
    <p:sldLayoutId id="2147483697" r:id="rId52"/>
    <p:sldLayoutId id="2147483753" r:id="rId53"/>
    <p:sldLayoutId id="2147483721" r:id="rId54"/>
    <p:sldLayoutId id="2147483698" r:id="rId55"/>
    <p:sldLayoutId id="2147483853" r:id="rId56"/>
    <p:sldLayoutId id="2147483854" r:id="rId57"/>
    <p:sldLayoutId id="2147483742" r:id="rId58"/>
    <p:sldLayoutId id="2147483771" r:id="rId59"/>
    <p:sldLayoutId id="2147483737" r:id="rId60"/>
    <p:sldLayoutId id="2147483772" r:id="rId61"/>
    <p:sldLayoutId id="2147483855" r:id="rId62"/>
    <p:sldLayoutId id="2147483856" r:id="rId63"/>
    <p:sldLayoutId id="2147483730" r:id="rId64"/>
    <p:sldLayoutId id="2147483731" r:id="rId65"/>
    <p:sldLayoutId id="2147483762" r:id="rId66"/>
    <p:sldLayoutId id="2147483786" r:id="rId67"/>
    <p:sldLayoutId id="2147483822" r:id="rId68"/>
    <p:sldLayoutId id="2147483857" r:id="rId69"/>
    <p:sldLayoutId id="2147483824" r:id="rId70"/>
    <p:sldLayoutId id="2147483858" r:id="rId7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5"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 id="2147483826" r:id="rId10"/>
    <p:sldLayoutId id="2147483827" r:id="rId11"/>
    <p:sldLayoutId id="2147483828" r:id="rId12"/>
    <p:sldLayoutId id="2147483825" r:id="rId13"/>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Document title</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hdr="0" ft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Document title</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224984139"/>
      </p:ext>
    </p:extLst>
  </p:cSld>
  <p:clrMap bg1="lt1" tx1="dk1" bg2="lt2" tx2="dk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 id="2147483877" r:id="rId18"/>
    <p:sldLayoutId id="2147483878" r:id="rId19"/>
    <p:sldLayoutId id="2147483879" r:id="rId20"/>
    <p:sldLayoutId id="2147483880" r:id="rId21"/>
    <p:sldLayoutId id="2147483881" r:id="rId22"/>
    <p:sldLayoutId id="2147483882" r:id="rId23"/>
    <p:sldLayoutId id="2147483883" r:id="rId24"/>
    <p:sldLayoutId id="2147483884" r:id="rId25"/>
    <p:sldLayoutId id="2147483885" r:id="rId26"/>
    <p:sldLayoutId id="2147483886" r:id="rId27"/>
    <p:sldLayoutId id="2147483887" r:id="rId28"/>
    <p:sldLayoutId id="2147483888" r:id="rId29"/>
    <p:sldLayoutId id="2147483889" r:id="rId30"/>
    <p:sldLayoutId id="2147483890" r:id="rId31"/>
  </p:sldLayoutIdLst>
  <p:hf hdr="0" ft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9a7oyhsnGCM" TargetMode="External"/><Relationship Id="rId2" Type="http://schemas.openxmlformats.org/officeDocument/2006/relationships/notesSlide" Target="../notesSlides/notesSlide9.xml"/><Relationship Id="rId1" Type="http://schemas.openxmlformats.org/officeDocument/2006/relationships/slideLayout" Target="../slideLayouts/slideLayout7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5.xml"/></Relationships>
</file>

<file path=ppt/slides/_rels/slide13.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jpeg"/><Relationship Id="rId7" Type="http://schemas.openxmlformats.org/officeDocument/2006/relationships/image" Target="../media/image158.png"/><Relationship Id="rId2" Type="http://schemas.openxmlformats.org/officeDocument/2006/relationships/notesSlide" Target="../notesSlides/notesSlide12.xml"/><Relationship Id="rId1" Type="http://schemas.openxmlformats.org/officeDocument/2006/relationships/slideLayout" Target="../slideLayouts/slideLayout75.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jpeg"/><Relationship Id="rId9" Type="http://schemas.openxmlformats.org/officeDocument/2006/relationships/image" Target="../media/image160.png"/></Relationships>
</file>

<file path=ppt/slides/_rels/slide14.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jpeg"/><Relationship Id="rId7" Type="http://schemas.openxmlformats.org/officeDocument/2006/relationships/image" Target="../media/image158.png"/><Relationship Id="rId2" Type="http://schemas.openxmlformats.org/officeDocument/2006/relationships/notesSlide" Target="../notesSlides/notesSlide13.xml"/><Relationship Id="rId1" Type="http://schemas.openxmlformats.org/officeDocument/2006/relationships/slideLayout" Target="../slideLayouts/slideLayout75.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jpeg"/><Relationship Id="rId9" Type="http://schemas.openxmlformats.org/officeDocument/2006/relationships/image" Target="../media/image160.png"/></Relationships>
</file>

<file path=ppt/slides/_rels/slide1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14.xml"/><Relationship Id="rId1" Type="http://schemas.openxmlformats.org/officeDocument/2006/relationships/slideLayout" Target="../slideLayouts/slideLayout75.xml"/><Relationship Id="rId4" Type="http://schemas.openxmlformats.org/officeDocument/2006/relationships/image" Target="../media/image152.png"/></Relationships>
</file>

<file path=ppt/slides/_rels/slide1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5.xml"/><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19.xml.rels><?xml version="1.0" encoding="UTF-8" standalone="yes"?>
<Relationships xmlns="http://schemas.openxmlformats.org/package/2006/relationships"><Relationship Id="rId3" Type="http://schemas.openxmlformats.org/officeDocument/2006/relationships/hyperlink" Target="https://forms.office.com/r/KTPNsSxbpC" TargetMode="External"/><Relationship Id="rId2" Type="http://schemas.openxmlformats.org/officeDocument/2006/relationships/hyperlink" Target="mailto:stem@sse.com" TargetMode="External"/><Relationship Id="rId1" Type="http://schemas.openxmlformats.org/officeDocument/2006/relationships/slideLayout" Target="../slideLayouts/slideLayout89.xml"/><Relationship Id="rId6" Type="http://schemas.openxmlformats.org/officeDocument/2006/relationships/image" Target="../media/image164.png"/><Relationship Id="rId5" Type="http://schemas.openxmlformats.org/officeDocument/2006/relationships/image" Target="../media/image163.png"/><Relationship Id="rId4" Type="http://schemas.openxmlformats.org/officeDocument/2006/relationships/image" Target="../media/image16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2.jpeg"/><Relationship Id="rId3" Type="http://schemas.openxmlformats.org/officeDocument/2006/relationships/image" Target="../media/image137.jpeg"/><Relationship Id="rId7" Type="http://schemas.openxmlformats.org/officeDocument/2006/relationships/image" Target="../media/image141.png"/><Relationship Id="rId12" Type="http://schemas.openxmlformats.org/officeDocument/2006/relationships/image" Target="../media/image146.jpeg"/><Relationship Id="rId2" Type="http://schemas.openxmlformats.org/officeDocument/2006/relationships/notesSlide" Target="../notesSlides/notesSlide2.xml"/><Relationship Id="rId1" Type="http://schemas.openxmlformats.org/officeDocument/2006/relationships/slideLayout" Target="../slideLayouts/slideLayout81.xml"/><Relationship Id="rId6" Type="http://schemas.openxmlformats.org/officeDocument/2006/relationships/image" Target="../media/image140.jpeg"/><Relationship Id="rId11" Type="http://schemas.openxmlformats.org/officeDocument/2006/relationships/image" Target="../media/image145.jpeg"/><Relationship Id="rId5" Type="http://schemas.openxmlformats.org/officeDocument/2006/relationships/image" Target="../media/image139.jpeg"/><Relationship Id="rId10" Type="http://schemas.openxmlformats.org/officeDocument/2006/relationships/image" Target="../media/image144.jpeg"/><Relationship Id="rId4" Type="http://schemas.openxmlformats.org/officeDocument/2006/relationships/image" Target="../media/image138.jpeg"/><Relationship Id="rId9" Type="http://schemas.openxmlformats.org/officeDocument/2006/relationships/image" Target="../media/image143.jpeg"/></Relationships>
</file>

<file path=ppt/slides/_rels/slide4.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3.xml"/><Relationship Id="rId1" Type="http://schemas.openxmlformats.org/officeDocument/2006/relationships/slideLayout" Target="../slideLayouts/slideLayout38.xml"/><Relationship Id="rId5" Type="http://schemas.openxmlformats.org/officeDocument/2006/relationships/image" Target="../media/image149.jpeg"/><Relationship Id="rId4" Type="http://schemas.openxmlformats.org/officeDocument/2006/relationships/image" Target="../media/image148.png"/></Relationships>
</file>

<file path=ppt/slides/_rels/slide5.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4.xml"/><Relationship Id="rId1" Type="http://schemas.openxmlformats.org/officeDocument/2006/relationships/slideLayout" Target="../slideLayouts/slideLayout71.xml"/></Relationships>
</file>

<file path=ppt/slides/_rels/slide6.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5.xml"/><Relationship Id="rId1" Type="http://schemas.openxmlformats.org/officeDocument/2006/relationships/slideLayout" Target="../slideLayouts/slideLayout75.xml"/></Relationships>
</file>

<file path=ppt/slides/_rels/slide7.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6.xml"/><Relationship Id="rId1" Type="http://schemas.openxmlformats.org/officeDocument/2006/relationships/slideLayout" Target="../slideLayouts/slideLayout75.xml"/><Relationship Id="rId4" Type="http://schemas.openxmlformats.org/officeDocument/2006/relationships/hyperlink" Target="https://vimeo.com/59056669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7.xml"/><Relationship Id="rId1" Type="http://schemas.openxmlformats.org/officeDocument/2006/relationships/slideLayout" Target="../slideLayouts/slideLayout75.xml"/><Relationship Id="rId4" Type="http://schemas.openxmlformats.org/officeDocument/2006/relationships/image" Target="../media/image153.png"/></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pIqEqnS8vfU" TargetMode="External"/><Relationship Id="rId2" Type="http://schemas.openxmlformats.org/officeDocument/2006/relationships/notesSlide" Target="../notesSlides/notesSlide8.xml"/><Relationship Id="rId1" Type="http://schemas.openxmlformats.org/officeDocument/2006/relationships/slideLayout" Target="../slideLayouts/slideLayout7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GB" dirty="0"/>
              <a:t>STEM EDUCATION PROGRAMME</a:t>
            </a:r>
          </a:p>
          <a:p>
            <a:endParaRPr lang="en-GB" dirty="0"/>
          </a:p>
        </p:txBody>
      </p:sp>
      <p:sp>
        <p:nvSpPr>
          <p:cNvPr id="5" name="TextBox 4">
            <a:extLst>
              <a:ext uri="{FF2B5EF4-FFF2-40B4-BE49-F238E27FC236}">
                <a16:creationId xmlns:a16="http://schemas.microsoft.com/office/drawing/2014/main" id="{6835CABA-D57B-1FDB-0C60-A27BB41829BA}"/>
              </a:ext>
            </a:extLst>
          </p:cNvPr>
          <p:cNvSpPr txBox="1"/>
          <p:nvPr/>
        </p:nvSpPr>
        <p:spPr>
          <a:xfrm>
            <a:off x="1120837" y="2308406"/>
            <a:ext cx="4470065" cy="1200329"/>
          </a:xfrm>
          <a:prstGeom prst="rect">
            <a:avLst/>
          </a:prstGeom>
          <a:solidFill>
            <a:srgbClr val="0097A9"/>
          </a:solidFill>
        </p:spPr>
        <p:txBody>
          <a:bodyPr wrap="square" lIns="91440" tIns="45720" rIns="91440" bIns="4572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Arial"/>
                <a:ea typeface="+mn-ea"/>
                <a:cs typeface="Arial"/>
              </a:rPr>
              <a:t>G</a:t>
            </a:r>
            <a:r>
              <a:rPr kumimoji="0" lang="en-GB" sz="3600" b="0" i="0" u="none" strike="noStrike" kern="1200" cap="none" spc="0" normalizeH="0" baseline="0" noProof="0" dirty="0" err="1">
                <a:ln>
                  <a:noFill/>
                </a:ln>
                <a:solidFill>
                  <a:srgbClr val="FFFFFF"/>
                </a:solidFill>
                <a:effectLst/>
                <a:uLnTx/>
                <a:uFillTx/>
                <a:latin typeface="Arial"/>
                <a:ea typeface="+mn-ea"/>
                <a:cs typeface="Arial"/>
              </a:rPr>
              <a:t>reenhouse</a:t>
            </a:r>
            <a:r>
              <a:rPr kumimoji="0" lang="en-GB" sz="3600" b="0" i="0" u="none" strike="noStrike" kern="1200" cap="none" spc="0" normalizeH="0" baseline="0" noProof="0" dirty="0">
                <a:ln>
                  <a:noFill/>
                </a:ln>
                <a:solidFill>
                  <a:srgbClr val="FFFFFF"/>
                </a:solidFill>
                <a:effectLst/>
                <a:uLnTx/>
                <a:uFillTx/>
                <a:latin typeface="Arial"/>
                <a:ea typeface="+mn-ea"/>
                <a:cs typeface="Arial"/>
              </a:rPr>
              <a:t> gases and net zero</a:t>
            </a:r>
            <a:endParaRPr kumimoji="0" lang="en-GB" sz="36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6" name="Text Placeholder 1">
            <a:extLst>
              <a:ext uri="{FF2B5EF4-FFF2-40B4-BE49-F238E27FC236}">
                <a16:creationId xmlns:a16="http://schemas.microsoft.com/office/drawing/2014/main" id="{7946E636-A54D-8354-7B82-AEA5B5F145CF}"/>
              </a:ext>
            </a:extLst>
          </p:cNvPr>
          <p:cNvSpPr>
            <a:spLocks noGrp="1"/>
          </p:cNvSpPr>
          <p:nvPr>
            <p:ph type="body" sz="quarter" idx="18"/>
          </p:nvPr>
        </p:nvSpPr>
        <p:spPr>
          <a:xfrm>
            <a:off x="1117600" y="3856038"/>
            <a:ext cx="4826000" cy="3924300"/>
          </a:xfrm>
        </p:spPr>
        <p:txBody>
          <a:bodyPr>
            <a:normAutofit/>
          </a:bodyPr>
          <a:lstStyle/>
          <a:p>
            <a:r>
              <a:rPr lang="en-GB" sz="2800" b="0" dirty="0">
                <a:latin typeface="Arial"/>
                <a:cs typeface="Arial"/>
              </a:rPr>
              <a:t>Imagine a world…</a:t>
            </a:r>
          </a:p>
          <a:p>
            <a:endParaRPr lang="en-GB" sz="2800" b="0" i="1" dirty="0">
              <a:latin typeface="Arial"/>
              <a:cs typeface="Arial"/>
            </a:endParaRPr>
          </a:p>
          <a:p>
            <a:r>
              <a:rPr lang="en-GB" sz="2800" b="0" i="1" dirty="0">
                <a:latin typeface="Arial"/>
                <a:cs typeface="Arial"/>
              </a:rPr>
              <a:t>LO: To </a:t>
            </a:r>
            <a:r>
              <a:rPr lang="en-GB" sz="2800" i="1" dirty="0">
                <a:latin typeface="Arial"/>
                <a:cs typeface="Arial"/>
              </a:rPr>
              <a:t>write </a:t>
            </a:r>
            <a:r>
              <a:rPr lang="en-GB" sz="2800" b="0" i="1" dirty="0">
                <a:latin typeface="Arial"/>
                <a:cs typeface="Arial"/>
              </a:rPr>
              <a:t>an emotive poem</a:t>
            </a:r>
            <a:endParaRPr lang="en-GB" sz="2000" dirty="0"/>
          </a:p>
          <a:p>
            <a:endParaRPr lang="en-GB" sz="2800" b="0" dirty="0"/>
          </a:p>
        </p:txBody>
      </p:sp>
    </p:spTree>
    <p:extLst>
      <p:ext uri="{BB962C8B-B14F-4D97-AF65-F5344CB8AC3E}">
        <p14:creationId xmlns:p14="http://schemas.microsoft.com/office/powerpoint/2010/main" val="2223975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10</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SSE thermal</a:t>
            </a:r>
            <a:endParaRPr lang="en-US" dirty="0">
              <a:solidFill>
                <a:schemeClr val="bg1"/>
              </a:solidFill>
              <a:cs typeface="Arial" panose="020B0604020202020204"/>
            </a:endParaRPr>
          </a:p>
        </p:txBody>
      </p:sp>
      <p:sp>
        <p:nvSpPr>
          <p:cNvPr id="5" name="TextBox 4">
            <a:extLst>
              <a:ext uri="{FF2B5EF4-FFF2-40B4-BE49-F238E27FC236}">
                <a16:creationId xmlns:a16="http://schemas.microsoft.com/office/drawing/2014/main" id="{82DA8CD5-EDD9-41B5-7A6C-1E28D5A62CBA}"/>
              </a:ext>
            </a:extLst>
          </p:cNvPr>
          <p:cNvSpPr txBox="1"/>
          <p:nvPr/>
        </p:nvSpPr>
        <p:spPr>
          <a:xfrm>
            <a:off x="3338623" y="3960369"/>
            <a:ext cx="9569303" cy="2585323"/>
          </a:xfrm>
          <a:prstGeom prst="rect">
            <a:avLst/>
          </a:prstGeom>
          <a:noFill/>
        </p:spPr>
        <p:txBody>
          <a:bodyPr wrap="square">
            <a:spAutoFit/>
          </a:bodyPr>
          <a:lstStyle/>
          <a:p>
            <a:pPr algn="ctr"/>
            <a:r>
              <a:rPr lang="en-GB" sz="5400" dirty="0">
                <a:latin typeface="Arial" panose="020B0604020202020204" pitchFamily="34" charset="0"/>
                <a:ea typeface="Times New Roman" panose="02020603050405020304" pitchFamily="18" charset="0"/>
                <a:cs typeface="Calibri" panose="020F0502020204030204" pitchFamily="34" charset="0"/>
              </a:rPr>
              <a:t>Watch this video</a:t>
            </a:r>
          </a:p>
          <a:p>
            <a:pPr algn="ctr"/>
            <a:r>
              <a:rPr lang="en-GB" sz="5400" dirty="0">
                <a:latin typeface="Arial" panose="020B0604020202020204" pitchFamily="34" charset="0"/>
                <a:cs typeface="Calibri" panose="020F0502020204030204" pitchFamily="34" charset="0"/>
                <a:hlinkClick r:id="rId3"/>
              </a:rPr>
              <a:t>“How does carbon capture and storage (CCS) work?”</a:t>
            </a:r>
            <a:endParaRPr lang="en-GB" sz="5400" dirty="0"/>
          </a:p>
        </p:txBody>
      </p:sp>
    </p:spTree>
    <p:extLst>
      <p:ext uri="{BB962C8B-B14F-4D97-AF65-F5344CB8AC3E}">
        <p14:creationId xmlns:p14="http://schemas.microsoft.com/office/powerpoint/2010/main" val="115115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1500" b="0" dirty="0"/>
              <a:t>What is net zero and why should it bother us?</a:t>
            </a:r>
            <a:endParaRPr lang="en-GB" sz="11500" b="0" dirty="0"/>
          </a:p>
          <a:p>
            <a:endParaRPr lang="en-GB" sz="4000" b="0" dirty="0">
              <a:latin typeface="Arial"/>
              <a:cs typeface="Arial"/>
            </a:endParaRPr>
          </a:p>
        </p:txBody>
      </p:sp>
    </p:spTree>
    <p:extLst>
      <p:ext uri="{BB962C8B-B14F-4D97-AF65-F5344CB8AC3E}">
        <p14:creationId xmlns:p14="http://schemas.microsoft.com/office/powerpoint/2010/main" val="18824520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a:t>
            </a:r>
            <a:r>
              <a:rPr lang="en-GB" sz="4000" dirty="0">
                <a:solidFill>
                  <a:schemeClr val="bg1"/>
                </a:solidFill>
                <a:ea typeface="+mn-lt"/>
                <a:cs typeface="+mn-lt"/>
              </a:rPr>
              <a:t>o together – examine the poem ‘Save Our Earth’</a:t>
            </a:r>
          </a:p>
        </p:txBody>
      </p:sp>
      <p:sp>
        <p:nvSpPr>
          <p:cNvPr id="2" name="TextBox 1">
            <a:extLst>
              <a:ext uri="{FF2B5EF4-FFF2-40B4-BE49-F238E27FC236}">
                <a16:creationId xmlns:a16="http://schemas.microsoft.com/office/drawing/2014/main" id="{102885F8-3C85-4445-9170-6F15802620FC}"/>
              </a:ext>
            </a:extLst>
          </p:cNvPr>
          <p:cNvSpPr txBox="1"/>
          <p:nvPr/>
        </p:nvSpPr>
        <p:spPr>
          <a:xfrm>
            <a:off x="268942" y="1813934"/>
            <a:ext cx="7859057" cy="6001643"/>
          </a:xfrm>
          <a:prstGeom prst="rect">
            <a:avLst/>
          </a:prstGeom>
          <a:noFill/>
        </p:spPr>
        <p:txBody>
          <a:bodyPr wrap="square" rtlCol="0">
            <a:spAutoFit/>
          </a:bodyPr>
          <a:lstStyle/>
          <a:p>
            <a:r>
              <a:rPr lang="en-US" sz="2400" dirty="0"/>
              <a:t>Have you ever taken the time</a:t>
            </a:r>
          </a:p>
          <a:p>
            <a:r>
              <a:rPr lang="en-US" sz="2400" dirty="0"/>
              <a:t>To see what was around you?</a:t>
            </a:r>
          </a:p>
          <a:p>
            <a:r>
              <a:rPr lang="en-US" sz="2400" dirty="0"/>
              <a:t>Taken the opportunity</a:t>
            </a:r>
          </a:p>
          <a:p>
            <a:r>
              <a:rPr lang="en-US" sz="2400" dirty="0"/>
              <a:t>To gaze at every little detail of your surroundings?</a:t>
            </a:r>
          </a:p>
          <a:p>
            <a:r>
              <a:rPr lang="en-US" sz="2400" dirty="0"/>
              <a:t>Or have you closed your eyes stubbornly</a:t>
            </a:r>
          </a:p>
          <a:p>
            <a:r>
              <a:rPr lang="en-US" sz="2400" dirty="0"/>
              <a:t>Because you prefer to be blind?</a:t>
            </a:r>
          </a:p>
          <a:p>
            <a:r>
              <a:rPr lang="en-US" sz="2400" dirty="0"/>
              <a:t>In the truth</a:t>
            </a:r>
          </a:p>
          <a:p>
            <a:r>
              <a:rPr lang="en-US" sz="2400" dirty="0"/>
              <a:t>You don’t want to admit that our precious earth</a:t>
            </a:r>
          </a:p>
          <a:p>
            <a:r>
              <a:rPr lang="en-US" sz="2400" dirty="0"/>
              <a:t>Is falling apart</a:t>
            </a:r>
          </a:p>
          <a:p>
            <a:r>
              <a:rPr lang="en-US" sz="2400" dirty="0"/>
              <a:t>Its beautiful skirts of grass</a:t>
            </a:r>
          </a:p>
          <a:p>
            <a:r>
              <a:rPr lang="en-US" sz="2400" dirty="0"/>
              <a:t>Is dying</a:t>
            </a:r>
          </a:p>
          <a:p>
            <a:r>
              <a:rPr lang="en-US" sz="2400" dirty="0"/>
              <a:t>Its garden of stunning plants</a:t>
            </a:r>
          </a:p>
          <a:p>
            <a:r>
              <a:rPr lang="en-US" sz="2400" dirty="0"/>
              <a:t>Is running out of air</a:t>
            </a:r>
          </a:p>
          <a:p>
            <a:r>
              <a:rPr lang="en-US" sz="2400" dirty="0"/>
              <a:t>And us,</a:t>
            </a:r>
          </a:p>
          <a:p>
            <a:r>
              <a:rPr lang="en-US" sz="2400" dirty="0"/>
              <a:t>Us, the ones who made it this way</a:t>
            </a:r>
          </a:p>
          <a:p>
            <a:r>
              <a:rPr lang="en-US" sz="2400" dirty="0"/>
              <a:t>Will one day perish into a dark hole.</a:t>
            </a:r>
            <a:endParaRPr lang="en-GB" sz="2400" dirty="0"/>
          </a:p>
        </p:txBody>
      </p:sp>
      <p:sp>
        <p:nvSpPr>
          <p:cNvPr id="6" name="TextBox 5">
            <a:extLst>
              <a:ext uri="{FF2B5EF4-FFF2-40B4-BE49-F238E27FC236}">
                <a16:creationId xmlns:a16="http://schemas.microsoft.com/office/drawing/2014/main" id="{B5881660-2ADB-4BE0-B788-5FC4E4611F55}"/>
              </a:ext>
            </a:extLst>
          </p:cNvPr>
          <p:cNvSpPr txBox="1"/>
          <p:nvPr/>
        </p:nvSpPr>
        <p:spPr>
          <a:xfrm>
            <a:off x="8127999" y="1813934"/>
            <a:ext cx="7859056" cy="6370975"/>
          </a:xfrm>
          <a:prstGeom prst="rect">
            <a:avLst/>
          </a:prstGeom>
          <a:noFill/>
        </p:spPr>
        <p:txBody>
          <a:bodyPr wrap="square" rtlCol="0">
            <a:spAutoFit/>
          </a:bodyPr>
          <a:lstStyle/>
          <a:p>
            <a:r>
              <a:rPr lang="en-US" sz="2400" dirty="0"/>
              <a:t>In a way,</a:t>
            </a:r>
          </a:p>
          <a:p>
            <a:r>
              <a:rPr lang="en-US" sz="2400" dirty="0"/>
              <a:t>We are all selfish murderers</a:t>
            </a:r>
          </a:p>
          <a:p>
            <a:r>
              <a:rPr lang="en-US" sz="2400" dirty="0"/>
              <a:t>Killing the soil we walk upon</a:t>
            </a:r>
          </a:p>
          <a:p>
            <a:r>
              <a:rPr lang="en-US" sz="2400" dirty="0"/>
              <a:t>With our trash and disgrace, our ungratefulness</a:t>
            </a:r>
          </a:p>
          <a:p>
            <a:r>
              <a:rPr lang="en-US" sz="2400" dirty="0"/>
              <a:t>Slowly</a:t>
            </a:r>
          </a:p>
          <a:p>
            <a:r>
              <a:rPr lang="en-US" sz="2400" dirty="0"/>
              <a:t>Slowly it shall fade</a:t>
            </a:r>
          </a:p>
          <a:p>
            <a:r>
              <a:rPr lang="en-US" sz="2400" dirty="0"/>
              <a:t>Slowly we shall perish</a:t>
            </a:r>
          </a:p>
          <a:p>
            <a:r>
              <a:rPr lang="en-US" sz="2400" dirty="0"/>
              <a:t>Save the earth</a:t>
            </a:r>
          </a:p>
          <a:p>
            <a:r>
              <a:rPr lang="en-US" sz="2400" dirty="0"/>
              <a:t>Save our hearts and souls</a:t>
            </a:r>
          </a:p>
          <a:p>
            <a:r>
              <a:rPr lang="en-US" sz="2400" dirty="0"/>
              <a:t>Or forever be lost</a:t>
            </a:r>
          </a:p>
          <a:p>
            <a:r>
              <a:rPr lang="en-US" sz="2400" dirty="0"/>
              <a:t>In a pit of death and regret</a:t>
            </a:r>
          </a:p>
          <a:p>
            <a:r>
              <a:rPr lang="en-US" sz="2400" dirty="0"/>
              <a:t>Save our home</a:t>
            </a:r>
          </a:p>
          <a:p>
            <a:r>
              <a:rPr lang="en-US" sz="2400" dirty="0"/>
              <a:t>Save our air</a:t>
            </a:r>
          </a:p>
          <a:p>
            <a:r>
              <a:rPr lang="en-US" sz="2400" dirty="0"/>
              <a:t>Save our lives</a:t>
            </a:r>
          </a:p>
          <a:p>
            <a:r>
              <a:rPr lang="en-US" sz="2400" dirty="0"/>
              <a:t>Save Our Earth</a:t>
            </a:r>
          </a:p>
          <a:p>
            <a:endParaRPr lang="en-US" sz="2400" dirty="0"/>
          </a:p>
          <a:p>
            <a:r>
              <a:rPr lang="en-US" sz="2400" dirty="0"/>
              <a:t>- By Jessica Robert</a:t>
            </a:r>
          </a:p>
        </p:txBody>
      </p:sp>
    </p:spTree>
    <p:extLst>
      <p:ext uri="{BB962C8B-B14F-4D97-AF65-F5344CB8AC3E}">
        <p14:creationId xmlns:p14="http://schemas.microsoft.com/office/powerpoint/2010/main" val="1747551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Do together / Pupil </a:t>
            </a:r>
            <a:r>
              <a:rPr lang="en-US" sz="4000" dirty="0" err="1">
                <a:solidFill>
                  <a:schemeClr val="bg1"/>
                </a:solidFill>
                <a:ea typeface="+mn-lt"/>
                <a:cs typeface="+mn-lt"/>
              </a:rPr>
              <a:t>practise</a:t>
            </a:r>
            <a:endParaRPr lang="en-GB" sz="4000" dirty="0">
              <a:solidFill>
                <a:schemeClr val="bg1"/>
              </a:solidFill>
              <a:ea typeface="+mn-lt"/>
              <a:cs typeface="+mn-lt"/>
            </a:endParaRPr>
          </a:p>
        </p:txBody>
      </p:sp>
      <p:sp>
        <p:nvSpPr>
          <p:cNvPr id="4" name="Content Placeholder 2">
            <a:extLst>
              <a:ext uri="{FF2B5EF4-FFF2-40B4-BE49-F238E27FC236}">
                <a16:creationId xmlns:a16="http://schemas.microsoft.com/office/drawing/2014/main" id="{1B53E78C-E691-4A15-8A41-B7936D592881}"/>
              </a:ext>
            </a:extLst>
          </p:cNvPr>
          <p:cNvSpPr txBox="1">
            <a:spLocks/>
          </p:cNvSpPr>
          <p:nvPr/>
        </p:nvSpPr>
        <p:spPr>
          <a:xfrm>
            <a:off x="1104900" y="1751323"/>
            <a:ext cx="6202326"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a:t>Verse 1:</a:t>
            </a:r>
          </a:p>
          <a:p>
            <a:pPr marL="0" indent="0">
              <a:buFont typeface="Arial" panose="020B0604020202020204" pitchFamily="34" charset="0"/>
              <a:buNone/>
            </a:pPr>
            <a:endParaRPr lang="en-US" sz="4000"/>
          </a:p>
          <a:p>
            <a:pPr marL="0" indent="0">
              <a:buFont typeface="Arial" panose="020B0604020202020204" pitchFamily="34" charset="0"/>
              <a:buNone/>
            </a:pPr>
            <a:r>
              <a:rPr lang="en-US" sz="4000"/>
              <a:t>Imagine a world where…</a:t>
            </a:r>
            <a:endParaRPr lang="en-GB" sz="4000" dirty="0"/>
          </a:p>
        </p:txBody>
      </p:sp>
      <p:sp>
        <p:nvSpPr>
          <p:cNvPr id="6" name="Slide Number Placeholder 3">
            <a:extLst>
              <a:ext uri="{FF2B5EF4-FFF2-40B4-BE49-F238E27FC236}">
                <a16:creationId xmlns:a16="http://schemas.microsoft.com/office/drawing/2014/main" id="{4E169D72-78FD-4698-BA77-B8F793A8A78E}"/>
              </a:ext>
            </a:extLst>
          </p:cNvPr>
          <p:cNvSpPr>
            <a:spLocks noGrp="1"/>
          </p:cNvSpPr>
          <p:nvPr>
            <p:ph type="sldNum" sz="quarter" idx="4"/>
          </p:nvPr>
        </p:nvSpPr>
        <p:spPr>
          <a:xfrm>
            <a:off x="1068605" y="8033389"/>
            <a:ext cx="478461" cy="486833"/>
          </a:xfrm>
        </p:spPr>
        <p:txBody>
          <a:bodyPr/>
          <a:lstStyle/>
          <a:p>
            <a:fld id="{40FC62D0-A2F2-4BF8-8DAC-E86C11000EC3}" type="slidenum">
              <a:rPr lang="en-GB" smtClean="0"/>
              <a:pPr/>
              <a:t>13</a:t>
            </a:fld>
            <a:endParaRPr lang="en-GB"/>
          </a:p>
        </p:txBody>
      </p:sp>
      <p:sp>
        <p:nvSpPr>
          <p:cNvPr id="7" name="Content Placeholder 2">
            <a:extLst>
              <a:ext uri="{FF2B5EF4-FFF2-40B4-BE49-F238E27FC236}">
                <a16:creationId xmlns:a16="http://schemas.microsoft.com/office/drawing/2014/main" id="{D7B39497-16C1-4547-8E3E-60AD61D4F0D5}"/>
              </a:ext>
            </a:extLst>
          </p:cNvPr>
          <p:cNvSpPr txBox="1">
            <a:spLocks/>
          </p:cNvSpPr>
          <p:nvPr/>
        </p:nvSpPr>
        <p:spPr>
          <a:xfrm>
            <a:off x="8013700" y="1727994"/>
            <a:ext cx="6202326" cy="5688013"/>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endParaRPr lang="en-GB" dirty="0"/>
          </a:p>
        </p:txBody>
      </p:sp>
      <p:sp>
        <p:nvSpPr>
          <p:cNvPr id="8" name="Content Placeholder 2">
            <a:extLst>
              <a:ext uri="{FF2B5EF4-FFF2-40B4-BE49-F238E27FC236}">
                <a16:creationId xmlns:a16="http://schemas.microsoft.com/office/drawing/2014/main" id="{4681E210-8BF6-4DC6-AF70-EC3E549C8186}"/>
              </a:ext>
            </a:extLst>
          </p:cNvPr>
          <p:cNvSpPr txBox="1">
            <a:spLocks/>
          </p:cNvSpPr>
          <p:nvPr/>
        </p:nvSpPr>
        <p:spPr>
          <a:xfrm>
            <a:off x="8013700" y="1727993"/>
            <a:ext cx="6202326" cy="5688013"/>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4000" dirty="0"/>
              <a:t>Verse 2:</a:t>
            </a:r>
          </a:p>
          <a:p>
            <a:pPr marL="0" indent="0">
              <a:buFont typeface="Arial" panose="020B0604020202020204" pitchFamily="34" charset="0"/>
              <a:buNone/>
            </a:pPr>
            <a:endParaRPr lang="en-US" sz="4000" dirty="0"/>
          </a:p>
          <a:p>
            <a:pPr marL="0" indent="0">
              <a:buFont typeface="Arial" panose="020B0604020202020204" pitchFamily="34" charset="0"/>
              <a:buNone/>
            </a:pPr>
            <a:r>
              <a:rPr lang="en-US" sz="4000" dirty="0"/>
              <a:t>Wouldn’t it be better if…</a:t>
            </a:r>
            <a:endParaRPr lang="en-GB" sz="4000" dirty="0"/>
          </a:p>
        </p:txBody>
      </p:sp>
      <p:pic>
        <p:nvPicPr>
          <p:cNvPr id="9" name="Picture 12" descr="Image result for bush fires">
            <a:extLst>
              <a:ext uri="{FF2B5EF4-FFF2-40B4-BE49-F238E27FC236}">
                <a16:creationId xmlns:a16="http://schemas.microsoft.com/office/drawing/2014/main" id="{C63708D5-96C6-4D96-88C5-9696BC07F64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8650" y="3994786"/>
            <a:ext cx="3365447" cy="224523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s climate change fueling floods in Germany? | Germany| News and in-depth  reporting from Berlin and beyond | DW | 15.07.2021">
            <a:extLst>
              <a:ext uri="{FF2B5EF4-FFF2-40B4-BE49-F238E27FC236}">
                <a16:creationId xmlns:a16="http://schemas.microsoft.com/office/drawing/2014/main" id="{6F54DF8B-A9C0-4261-B899-6D6DA07D77D3}"/>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375642" y="6309423"/>
            <a:ext cx="4028149" cy="21648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049C1851-8AA7-4A2F-83AD-B314208A2EA5}"/>
              </a:ext>
            </a:extLst>
          </p:cNvPr>
          <p:cNvPicPr>
            <a:picLocks noChangeAspect="1"/>
          </p:cNvPicPr>
          <p:nvPr/>
        </p:nvPicPr>
        <p:blipFill>
          <a:blip r:embed="rId5"/>
          <a:stretch>
            <a:fillRect/>
          </a:stretch>
        </p:blipFill>
        <p:spPr>
          <a:xfrm>
            <a:off x="3632313" y="3938123"/>
            <a:ext cx="4028150" cy="2267807"/>
          </a:xfrm>
          <a:prstGeom prst="rect">
            <a:avLst/>
          </a:prstGeom>
        </p:spPr>
      </p:pic>
      <p:pic>
        <p:nvPicPr>
          <p:cNvPr id="12" name="Picture 11">
            <a:extLst>
              <a:ext uri="{FF2B5EF4-FFF2-40B4-BE49-F238E27FC236}">
                <a16:creationId xmlns:a16="http://schemas.microsoft.com/office/drawing/2014/main" id="{7DC023E7-5D6A-43DF-A4C5-5F8150A98CA5}"/>
              </a:ext>
            </a:extLst>
          </p:cNvPr>
          <p:cNvPicPr>
            <a:picLocks noChangeAspect="1"/>
          </p:cNvPicPr>
          <p:nvPr/>
        </p:nvPicPr>
        <p:blipFill>
          <a:blip r:embed="rId6"/>
          <a:stretch>
            <a:fillRect/>
          </a:stretch>
        </p:blipFill>
        <p:spPr>
          <a:xfrm>
            <a:off x="12493974" y="3764598"/>
            <a:ext cx="3647726" cy="2544825"/>
          </a:xfrm>
          <a:prstGeom prst="rect">
            <a:avLst/>
          </a:prstGeom>
        </p:spPr>
      </p:pic>
      <p:pic>
        <p:nvPicPr>
          <p:cNvPr id="13" name="Picture 12">
            <a:extLst>
              <a:ext uri="{FF2B5EF4-FFF2-40B4-BE49-F238E27FC236}">
                <a16:creationId xmlns:a16="http://schemas.microsoft.com/office/drawing/2014/main" id="{9B851B70-06CC-4367-B22B-E4CE66B8DAA4}"/>
              </a:ext>
            </a:extLst>
          </p:cNvPr>
          <p:cNvPicPr>
            <a:picLocks noChangeAspect="1"/>
          </p:cNvPicPr>
          <p:nvPr/>
        </p:nvPicPr>
        <p:blipFill>
          <a:blip r:embed="rId7"/>
          <a:stretch>
            <a:fillRect/>
          </a:stretch>
        </p:blipFill>
        <p:spPr>
          <a:xfrm>
            <a:off x="8168640" y="3764598"/>
            <a:ext cx="4093023" cy="2301897"/>
          </a:xfrm>
          <a:prstGeom prst="rect">
            <a:avLst/>
          </a:prstGeom>
        </p:spPr>
      </p:pic>
      <p:pic>
        <p:nvPicPr>
          <p:cNvPr id="14" name="Picture 13">
            <a:extLst>
              <a:ext uri="{FF2B5EF4-FFF2-40B4-BE49-F238E27FC236}">
                <a16:creationId xmlns:a16="http://schemas.microsoft.com/office/drawing/2014/main" id="{F86672DC-71A2-4451-834A-3CA6521D575E}"/>
              </a:ext>
            </a:extLst>
          </p:cNvPr>
          <p:cNvPicPr>
            <a:picLocks noChangeAspect="1"/>
          </p:cNvPicPr>
          <p:nvPr/>
        </p:nvPicPr>
        <p:blipFill>
          <a:blip r:embed="rId8"/>
          <a:stretch>
            <a:fillRect/>
          </a:stretch>
        </p:blipFill>
        <p:spPr>
          <a:xfrm>
            <a:off x="8284795" y="6186924"/>
            <a:ext cx="4093023" cy="2458166"/>
          </a:xfrm>
          <a:prstGeom prst="rect">
            <a:avLst/>
          </a:prstGeom>
        </p:spPr>
      </p:pic>
      <p:pic>
        <p:nvPicPr>
          <p:cNvPr id="2" name="Picture 1">
            <a:extLst>
              <a:ext uri="{FF2B5EF4-FFF2-40B4-BE49-F238E27FC236}">
                <a16:creationId xmlns:a16="http://schemas.microsoft.com/office/drawing/2014/main" id="{DFA3EC5E-6C2B-C8C1-9D71-87086F4194C2}"/>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3140341" y="-9310"/>
            <a:ext cx="2544825" cy="2544825"/>
          </a:xfrm>
          <a:prstGeom prst="rect">
            <a:avLst/>
          </a:prstGeom>
        </p:spPr>
      </p:pic>
    </p:spTree>
    <p:extLst>
      <p:ext uri="{BB962C8B-B14F-4D97-AF65-F5344CB8AC3E}">
        <p14:creationId xmlns:p14="http://schemas.microsoft.com/office/powerpoint/2010/main" val="2140752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sp>
        <p:nvSpPr>
          <p:cNvPr id="6" name="Content Placeholder 2">
            <a:extLst>
              <a:ext uri="{FF2B5EF4-FFF2-40B4-BE49-F238E27FC236}">
                <a16:creationId xmlns:a16="http://schemas.microsoft.com/office/drawing/2014/main" id="{BE9B1471-DE5A-40AD-93C9-24E7C4C07B8B}"/>
              </a:ext>
            </a:extLst>
          </p:cNvPr>
          <p:cNvSpPr txBox="1">
            <a:spLocks/>
          </p:cNvSpPr>
          <p:nvPr/>
        </p:nvSpPr>
        <p:spPr>
          <a:xfrm>
            <a:off x="1104900" y="1751323"/>
            <a:ext cx="6202326" cy="5688013"/>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vert="horz" wrap="square"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4000"/>
              <a:t>Verse 1:</a:t>
            </a:r>
          </a:p>
          <a:p>
            <a:pPr marL="0" indent="0">
              <a:buFont typeface="Arial" panose="020B0604020202020204" pitchFamily="34" charset="0"/>
              <a:buNone/>
            </a:pPr>
            <a:endParaRPr lang="en-US" sz="4000"/>
          </a:p>
          <a:p>
            <a:pPr marL="0" indent="0">
              <a:buFont typeface="Arial" panose="020B0604020202020204" pitchFamily="34" charset="0"/>
              <a:buNone/>
            </a:pPr>
            <a:r>
              <a:rPr lang="en-US" sz="4000"/>
              <a:t>Imagine a world where…</a:t>
            </a:r>
            <a:endParaRPr lang="en-GB" sz="4000" dirty="0"/>
          </a:p>
        </p:txBody>
      </p:sp>
      <p:sp>
        <p:nvSpPr>
          <p:cNvPr id="7" name="Content Placeholder 2">
            <a:extLst>
              <a:ext uri="{FF2B5EF4-FFF2-40B4-BE49-F238E27FC236}">
                <a16:creationId xmlns:a16="http://schemas.microsoft.com/office/drawing/2014/main" id="{F638452C-0F7C-472B-B9FE-24696AA2B398}"/>
              </a:ext>
            </a:extLst>
          </p:cNvPr>
          <p:cNvSpPr txBox="1">
            <a:spLocks/>
          </p:cNvSpPr>
          <p:nvPr/>
        </p:nvSpPr>
        <p:spPr>
          <a:xfrm>
            <a:off x="8013700" y="1727994"/>
            <a:ext cx="6202326" cy="5688013"/>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endParaRPr lang="en-GB" dirty="0"/>
          </a:p>
        </p:txBody>
      </p:sp>
      <p:sp>
        <p:nvSpPr>
          <p:cNvPr id="8" name="Content Placeholder 2">
            <a:extLst>
              <a:ext uri="{FF2B5EF4-FFF2-40B4-BE49-F238E27FC236}">
                <a16:creationId xmlns:a16="http://schemas.microsoft.com/office/drawing/2014/main" id="{20AB9462-D997-4C4E-8FC5-9BE4BD031857}"/>
              </a:ext>
            </a:extLst>
          </p:cNvPr>
          <p:cNvSpPr txBox="1">
            <a:spLocks/>
          </p:cNvSpPr>
          <p:nvPr/>
        </p:nvSpPr>
        <p:spPr>
          <a:xfrm>
            <a:off x="8013700" y="1727993"/>
            <a:ext cx="6202326" cy="5688013"/>
          </a:xfrm>
          <a:prstGeom prst="rect">
            <a:avLst/>
          </a:prstGeom>
        </p:spPr>
        <p:txBody>
          <a:bodyPr vert="horz" lIns="91440" tIns="45720" rIns="91440" bIns="45720" rtlCol="0">
            <a:normAutofit/>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6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Font typeface="Arial" panose="020B0604020202020204" pitchFamily="34" charset="0"/>
              <a:buNone/>
            </a:pPr>
            <a:r>
              <a:rPr lang="en-US" sz="4000" dirty="0"/>
              <a:t>Verse 2:</a:t>
            </a:r>
          </a:p>
          <a:p>
            <a:pPr marL="0" indent="0">
              <a:buFont typeface="Arial" panose="020B0604020202020204" pitchFamily="34" charset="0"/>
              <a:buNone/>
            </a:pPr>
            <a:endParaRPr lang="en-US" sz="4000" dirty="0"/>
          </a:p>
          <a:p>
            <a:pPr marL="0" indent="0">
              <a:buFont typeface="Arial" panose="020B0604020202020204" pitchFamily="34" charset="0"/>
              <a:buNone/>
            </a:pPr>
            <a:r>
              <a:rPr lang="en-US" sz="4000" dirty="0"/>
              <a:t>Wouldn’t it be better if…</a:t>
            </a:r>
            <a:endParaRPr lang="en-GB" sz="4000" dirty="0"/>
          </a:p>
        </p:txBody>
      </p:sp>
      <p:pic>
        <p:nvPicPr>
          <p:cNvPr id="9" name="Picture 12" descr="Image result for bush fires">
            <a:extLst>
              <a:ext uri="{FF2B5EF4-FFF2-40B4-BE49-F238E27FC236}">
                <a16:creationId xmlns:a16="http://schemas.microsoft.com/office/drawing/2014/main" id="{90DB2228-1663-4977-AA8A-A36045F4EAE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8650" y="3994786"/>
            <a:ext cx="3365447" cy="224523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s climate change fueling floods in Germany? | Germany| News and in-depth  reporting from Berlin and beyond | DW | 15.07.2021">
            <a:extLst>
              <a:ext uri="{FF2B5EF4-FFF2-40B4-BE49-F238E27FC236}">
                <a16:creationId xmlns:a16="http://schemas.microsoft.com/office/drawing/2014/main" id="{0FA263A1-3D47-493D-9D67-38F6D87F62B4}"/>
              </a:ext>
            </a:extLst>
          </p:cNvPr>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375642" y="6309423"/>
            <a:ext cx="4028149" cy="216482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5033B210-FDEF-42A8-A8C3-74C85755CE8D}"/>
              </a:ext>
            </a:extLst>
          </p:cNvPr>
          <p:cNvPicPr>
            <a:picLocks noChangeAspect="1"/>
          </p:cNvPicPr>
          <p:nvPr/>
        </p:nvPicPr>
        <p:blipFill>
          <a:blip r:embed="rId5"/>
          <a:stretch>
            <a:fillRect/>
          </a:stretch>
        </p:blipFill>
        <p:spPr>
          <a:xfrm>
            <a:off x="3632313" y="3938123"/>
            <a:ext cx="4028150" cy="2267807"/>
          </a:xfrm>
          <a:prstGeom prst="rect">
            <a:avLst/>
          </a:prstGeom>
        </p:spPr>
      </p:pic>
      <p:pic>
        <p:nvPicPr>
          <p:cNvPr id="12" name="Picture 11">
            <a:extLst>
              <a:ext uri="{FF2B5EF4-FFF2-40B4-BE49-F238E27FC236}">
                <a16:creationId xmlns:a16="http://schemas.microsoft.com/office/drawing/2014/main" id="{F143EB52-5EC5-4CE4-95A2-EEF1BA60853A}"/>
              </a:ext>
            </a:extLst>
          </p:cNvPr>
          <p:cNvPicPr>
            <a:picLocks noChangeAspect="1"/>
          </p:cNvPicPr>
          <p:nvPr/>
        </p:nvPicPr>
        <p:blipFill>
          <a:blip r:embed="rId6"/>
          <a:stretch>
            <a:fillRect/>
          </a:stretch>
        </p:blipFill>
        <p:spPr>
          <a:xfrm>
            <a:off x="12493974" y="3764598"/>
            <a:ext cx="3647726" cy="2544825"/>
          </a:xfrm>
          <a:prstGeom prst="rect">
            <a:avLst/>
          </a:prstGeom>
        </p:spPr>
      </p:pic>
      <p:pic>
        <p:nvPicPr>
          <p:cNvPr id="13" name="Picture 12">
            <a:extLst>
              <a:ext uri="{FF2B5EF4-FFF2-40B4-BE49-F238E27FC236}">
                <a16:creationId xmlns:a16="http://schemas.microsoft.com/office/drawing/2014/main" id="{DBC20EBD-121B-4868-9BC2-4CA7112F6825}"/>
              </a:ext>
            </a:extLst>
          </p:cNvPr>
          <p:cNvPicPr>
            <a:picLocks noChangeAspect="1"/>
          </p:cNvPicPr>
          <p:nvPr/>
        </p:nvPicPr>
        <p:blipFill>
          <a:blip r:embed="rId7"/>
          <a:stretch>
            <a:fillRect/>
          </a:stretch>
        </p:blipFill>
        <p:spPr>
          <a:xfrm>
            <a:off x="8168640" y="3764598"/>
            <a:ext cx="4093023" cy="2301897"/>
          </a:xfrm>
          <a:prstGeom prst="rect">
            <a:avLst/>
          </a:prstGeom>
        </p:spPr>
      </p:pic>
      <p:pic>
        <p:nvPicPr>
          <p:cNvPr id="14" name="Picture 13">
            <a:extLst>
              <a:ext uri="{FF2B5EF4-FFF2-40B4-BE49-F238E27FC236}">
                <a16:creationId xmlns:a16="http://schemas.microsoft.com/office/drawing/2014/main" id="{BD679C7A-D8F8-4B05-B52B-B5DECDD09F19}"/>
              </a:ext>
            </a:extLst>
          </p:cNvPr>
          <p:cNvPicPr>
            <a:picLocks noChangeAspect="1"/>
          </p:cNvPicPr>
          <p:nvPr/>
        </p:nvPicPr>
        <p:blipFill>
          <a:blip r:embed="rId8"/>
          <a:stretch>
            <a:fillRect/>
          </a:stretch>
        </p:blipFill>
        <p:spPr>
          <a:xfrm>
            <a:off x="8284795" y="6186924"/>
            <a:ext cx="4093023" cy="2458166"/>
          </a:xfrm>
          <a:prstGeom prst="rect">
            <a:avLst/>
          </a:prstGeom>
        </p:spPr>
      </p:pic>
      <p:pic>
        <p:nvPicPr>
          <p:cNvPr id="2" name="Picture 1">
            <a:extLst>
              <a:ext uri="{FF2B5EF4-FFF2-40B4-BE49-F238E27FC236}">
                <a16:creationId xmlns:a16="http://schemas.microsoft.com/office/drawing/2014/main" id="{E48BC393-686F-AC7B-760B-63C0546ACFA1}"/>
              </a:ext>
            </a:extLst>
          </p:cNvPr>
          <p:cNvPicPr>
            <a:picLocks noChangeAspect="1"/>
          </p:cNvPicPr>
          <p:nvPr/>
        </p:nvPicPr>
        <p:blipFill>
          <a:blip r:embed="rId9" cstate="email">
            <a:extLst>
              <a:ext uri="{28A0092B-C50C-407E-A947-70E740481C1C}">
                <a14:useLocalDpi xmlns:a14="http://schemas.microsoft.com/office/drawing/2010/main" val="0"/>
              </a:ext>
            </a:extLst>
          </a:blip>
          <a:stretch>
            <a:fillRect/>
          </a:stretch>
        </p:blipFill>
        <p:spPr>
          <a:xfrm>
            <a:off x="13140341" y="-9310"/>
            <a:ext cx="2544825" cy="2544825"/>
          </a:xfrm>
          <a:prstGeom prst="rect">
            <a:avLst/>
          </a:prstGeom>
        </p:spPr>
      </p:pic>
    </p:spTree>
    <p:extLst>
      <p:ext uri="{BB962C8B-B14F-4D97-AF65-F5344CB8AC3E}">
        <p14:creationId xmlns:p14="http://schemas.microsoft.com/office/powerpoint/2010/main" val="301409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childTnLst>
                          </p:cTn>
                        </p:par>
                        <p:par>
                          <p:cTn id="8" fill="hold">
                            <p:stCondLst>
                              <p:cond delay="2000"/>
                            </p:stCondLst>
                            <p:childTnLst>
                              <p:par>
                                <p:cTn id="9" presetID="10" presetClass="entr" presetSubtype="0" fill="hold" nodeType="afterEffect">
                                  <p:stCondLst>
                                    <p:cond delay="10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418560" y="2971668"/>
            <a:ext cx="8908820" cy="4170244"/>
          </a:xfrm>
          <a:prstGeom prst="rect">
            <a:avLst/>
          </a:prstGeom>
          <a:solidFill>
            <a:srgbClr val="D1E3B8"/>
          </a:solidFill>
          <a:ln>
            <a:solidFill>
              <a:srgbClr val="FCE5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defRPr/>
            </a:pPr>
            <a:endParaRPr lang="en-US" sz="3200" dirty="0">
              <a:solidFill>
                <a:srgbClr val="000000"/>
              </a:solidFill>
              <a:latin typeface="Arial"/>
            </a:endParaRPr>
          </a:p>
          <a:p>
            <a:pPr marL="285750" indent="-285750">
              <a:buFont typeface="Arial" panose="020B0604020202020204" pitchFamily="34" charset="0"/>
              <a:buChar char="•"/>
              <a:defRPr/>
            </a:pPr>
            <a:r>
              <a:rPr lang="en-US" sz="3200" dirty="0">
                <a:solidFill>
                  <a:srgbClr val="000000"/>
                </a:solidFill>
                <a:latin typeface="Arial"/>
              </a:rPr>
              <a:t>Why is it important to stay positive when things get difficult?</a:t>
            </a:r>
          </a:p>
          <a:p>
            <a:pPr marL="285750" indent="-285750">
              <a:buFont typeface="Arial" panose="020B0604020202020204" pitchFamily="34" charset="0"/>
              <a:buChar char="•"/>
              <a:defRPr/>
            </a:pPr>
            <a:endParaRPr lang="en-US" sz="3200" dirty="0">
              <a:solidFill>
                <a:srgbClr val="000000"/>
              </a:solidFill>
              <a:latin typeface="Arial"/>
            </a:endParaRPr>
          </a:p>
          <a:p>
            <a:pPr marL="285750" indent="-285750">
              <a:buFont typeface="Arial" panose="020B0604020202020204" pitchFamily="34" charset="0"/>
              <a:buChar char="•"/>
              <a:defRPr/>
            </a:pPr>
            <a:r>
              <a:rPr lang="en-US" sz="3200" dirty="0">
                <a:solidFill>
                  <a:srgbClr val="000000"/>
                </a:solidFill>
                <a:latin typeface="Arial"/>
              </a:rPr>
              <a:t>How can you identify opportunities in difficult situations?</a:t>
            </a:r>
            <a:endParaRPr kumimoji="0" lang="en-US" sz="3200" b="0" i="0" u="none" strike="noStrike" kern="1200" cap="none" spc="0" normalizeH="0" baseline="0" noProof="0" dirty="0">
              <a:ln>
                <a:noFill/>
              </a:ln>
              <a:solidFill>
                <a:srgbClr val="000000"/>
              </a:solidFill>
              <a:effectLst/>
              <a:uLnTx/>
              <a:uFillTx/>
              <a:latin typeface="Arial"/>
              <a:ea typeface="+mn-ea"/>
              <a:cs typeface="+mn-cs"/>
            </a:endParaRP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endParaRPr lang="en-US" sz="3200" dirty="0">
              <a:solidFill>
                <a:srgbClr val="000000"/>
              </a:solidFill>
              <a:latin typeface="Arial"/>
            </a:endParaRP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0000"/>
                </a:solidFill>
                <a:effectLst/>
                <a:uLnTx/>
                <a:uFillTx/>
                <a:latin typeface="Arial"/>
                <a:ea typeface="+mn-ea"/>
                <a:cs typeface="+mn-cs"/>
              </a:rPr>
              <a:t>What opportunities did you use in your poems?</a:t>
            </a:r>
          </a:p>
          <a:p>
            <a:pPr marL="285750" marR="0" lvl="0" indent="-285750" algn="l" defTabSz="914400" rtl="0" eaLnBrk="1" fontAlgn="auto" latinLnBrk="0" hangingPunct="1">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0000"/>
              </a:solidFill>
              <a:effectLst/>
              <a:uLnTx/>
              <a:uFillTx/>
              <a:latin typeface="Arial"/>
              <a:ea typeface="+mn-ea"/>
              <a:cs typeface="+mn-cs"/>
            </a:endParaRP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How have we used our Staying Positive skills?</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pic>
        <p:nvPicPr>
          <p:cNvPr id="6" name="Picture 5">
            <a:extLst>
              <a:ext uri="{FF2B5EF4-FFF2-40B4-BE49-F238E27FC236}">
                <a16:creationId xmlns:a16="http://schemas.microsoft.com/office/drawing/2014/main" id="{1B97E2ED-1F67-A276-4922-A6A2F8A3B48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3377" y="2693861"/>
            <a:ext cx="3378374" cy="3378374"/>
          </a:xfrm>
          <a:prstGeom prst="rect">
            <a:avLst/>
          </a:prstGeom>
        </p:spPr>
      </p:pic>
      <p:pic>
        <p:nvPicPr>
          <p:cNvPr id="2" name="Picture 1">
            <a:extLst>
              <a:ext uri="{FF2B5EF4-FFF2-40B4-BE49-F238E27FC236}">
                <a16:creationId xmlns:a16="http://schemas.microsoft.com/office/drawing/2014/main" id="{32D89F8D-E0C9-C49C-EC95-78E06E552FC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2162564" y="4362963"/>
            <a:ext cx="2224597" cy="2206800"/>
          </a:xfrm>
          <a:prstGeom prst="rect">
            <a:avLst/>
          </a:prstGeom>
        </p:spPr>
      </p:pic>
    </p:spTree>
    <p:extLst>
      <p:ext uri="{BB962C8B-B14F-4D97-AF65-F5344CB8AC3E}">
        <p14:creationId xmlns:p14="http://schemas.microsoft.com/office/powerpoint/2010/main" val="2984300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Review of learning…</a:t>
            </a:r>
            <a:endParaRPr lang="en-GB" sz="4000" dirty="0">
              <a:solidFill>
                <a:schemeClr val="bg1"/>
              </a:solidFill>
              <a:ea typeface="+mn-lt"/>
              <a:cs typeface="+mn-lt"/>
            </a:endParaRPr>
          </a:p>
        </p:txBody>
      </p:sp>
      <p:pic>
        <p:nvPicPr>
          <p:cNvPr id="4" name="Picture 2" descr="See the source image">
            <a:extLst>
              <a:ext uri="{FF2B5EF4-FFF2-40B4-BE49-F238E27FC236}">
                <a16:creationId xmlns:a16="http://schemas.microsoft.com/office/drawing/2014/main" id="{5BA42FBC-4B4A-4A4E-9108-A405E4057B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2123" y="1747181"/>
            <a:ext cx="6291232" cy="629123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3C464AF-83F2-43F8-A90E-ABB36FC5660E}"/>
              </a:ext>
            </a:extLst>
          </p:cNvPr>
          <p:cNvSpPr/>
          <p:nvPr/>
        </p:nvSpPr>
        <p:spPr>
          <a:xfrm>
            <a:off x="7744852" y="2104369"/>
            <a:ext cx="7819885" cy="5401479"/>
          </a:xfrm>
          <a:prstGeom prst="rect">
            <a:avLst/>
          </a:prstGeom>
          <a:noFill/>
        </p:spPr>
        <p:txBody>
          <a:bodyPr wrap="square" lIns="91440" tIns="45720" rIns="91440" bIns="45720">
            <a:spAutoFit/>
          </a:bodyPr>
          <a:lstStyle/>
          <a:p>
            <a:pPr algn="ctr"/>
            <a:r>
              <a:rPr lang="en-US" sz="11500" cap="none" spc="0" dirty="0">
                <a:ln w="13462">
                  <a:solidFill>
                    <a:schemeClr val="bg1"/>
                  </a:solidFill>
                  <a:prstDash val="solid"/>
                </a:ln>
                <a:solidFill>
                  <a:schemeClr val="tx1">
                    <a:lumMod val="85000"/>
                    <a:lumOff val="15000"/>
                  </a:schemeClr>
                </a:solidFill>
              </a:rPr>
              <a:t>Time to make a pledge</a:t>
            </a:r>
          </a:p>
        </p:txBody>
      </p:sp>
    </p:spTree>
    <p:extLst>
      <p:ext uri="{BB962C8B-B14F-4D97-AF65-F5344CB8AC3E}">
        <p14:creationId xmlns:p14="http://schemas.microsoft.com/office/powerpoint/2010/main" val="28353952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solidFill>
                  <a:schemeClr val="bg1"/>
                </a:solidFill>
                <a:ea typeface="+mn-lt"/>
                <a:cs typeface="+mn-lt"/>
              </a:rPr>
              <a:t>Our BIG question</a:t>
            </a:r>
          </a:p>
        </p:txBody>
      </p:sp>
      <p:sp>
        <p:nvSpPr>
          <p:cNvPr id="20" name="Text Placeholder 1">
            <a:extLst>
              <a:ext uri="{FF2B5EF4-FFF2-40B4-BE49-F238E27FC236}">
                <a16:creationId xmlns:a16="http://schemas.microsoft.com/office/drawing/2014/main" id="{E59572FC-6C05-4F4B-A1BA-D917514E1BE6}"/>
              </a:ext>
            </a:extLst>
          </p:cNvPr>
          <p:cNvSpPr>
            <a:spLocks noGrp="1"/>
          </p:cNvSpPr>
          <p:nvPr/>
        </p:nvSpPr>
        <p:spPr>
          <a:xfrm>
            <a:off x="1389949" y="2181082"/>
            <a:ext cx="13460790" cy="6114889"/>
          </a:xfrm>
          <a:prstGeom prst="rect">
            <a:avLst/>
          </a:prstGeom>
          <a:solidFill>
            <a:srgbClr val="FFFFFF">
              <a:alpha val="72000"/>
            </a:srgbClr>
          </a:solidFill>
        </p:spPr>
        <p:txBody>
          <a:bodyPr vert="horz" lIns="91440" tIns="45720" rIns="91440" bIns="45720" rtlCol="0" anchor="ctr">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US" sz="11500" b="0" dirty="0"/>
              <a:t>What is net zero and why should it bother us?</a:t>
            </a:r>
            <a:endParaRPr lang="en-GB" sz="11500" b="0" dirty="0"/>
          </a:p>
          <a:p>
            <a:endParaRPr lang="en-GB" sz="4000" b="0" dirty="0">
              <a:latin typeface="Arial"/>
              <a:cs typeface="Arial"/>
            </a:endParaRPr>
          </a:p>
        </p:txBody>
      </p:sp>
    </p:spTree>
    <p:extLst>
      <p:ext uri="{BB962C8B-B14F-4D97-AF65-F5344CB8AC3E}">
        <p14:creationId xmlns:p14="http://schemas.microsoft.com/office/powerpoint/2010/main" val="3238289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FCB957-1A1F-40D3-BCEE-B27867ED4C24}"/>
              </a:ext>
            </a:extLst>
          </p:cNvPr>
          <p:cNvGraphicFramePr>
            <a:graphicFrameLocks noGrp="1"/>
          </p:cNvGraphicFramePr>
          <p:nvPr>
            <p:extLst>
              <p:ext uri="{D42A27DB-BD31-4B8C-83A1-F6EECF244321}">
                <p14:modId xmlns:p14="http://schemas.microsoft.com/office/powerpoint/2010/main" val="3261671498"/>
              </p:ext>
            </p:extLst>
          </p:nvPr>
        </p:nvGraphicFramePr>
        <p:xfrm>
          <a:off x="1684771" y="2770315"/>
          <a:ext cx="12886460" cy="2968566"/>
        </p:xfrm>
        <a:graphic>
          <a:graphicData uri="http://schemas.openxmlformats.org/drawingml/2006/table">
            <a:tbl>
              <a:tblPr firstRow="1" firstCol="1" bandRow="1">
                <a:tableStyleId>{5C22544A-7EE6-4342-B048-85BDC9FD1C3A}</a:tableStyleId>
              </a:tblPr>
              <a:tblGrid>
                <a:gridCol w="8645421">
                  <a:extLst>
                    <a:ext uri="{9D8B030D-6E8A-4147-A177-3AD203B41FA5}">
                      <a16:colId xmlns:a16="http://schemas.microsoft.com/office/drawing/2014/main" val="2476279336"/>
                    </a:ext>
                  </a:extLst>
                </a:gridCol>
                <a:gridCol w="4241039">
                  <a:extLst>
                    <a:ext uri="{9D8B030D-6E8A-4147-A177-3AD203B41FA5}">
                      <a16:colId xmlns:a16="http://schemas.microsoft.com/office/drawing/2014/main" val="933442220"/>
                    </a:ext>
                  </a:extLst>
                </a:gridCol>
              </a:tblGrid>
              <a:tr h="494761">
                <a:tc>
                  <a:txBody>
                    <a:bodyPr/>
                    <a:lstStyle/>
                    <a:p>
                      <a:r>
                        <a:rPr lang="pl-PL" sz="2700">
                          <a:effectLst/>
                        </a:rPr>
                        <a:t>Activity</a:t>
                      </a:r>
                      <a:endParaRPr lang="en-GB" sz="2900">
                        <a:effectLst/>
                        <a:latin typeface="Open Sans Light"/>
                        <a:ea typeface="Open Sans Light"/>
                        <a:cs typeface="Times New Roman" panose="02020603050405020304" pitchFamily="18" charset="0"/>
                      </a:endParaRPr>
                    </a:p>
                  </a:txBody>
                  <a:tcPr marL="179551" marR="179551" marT="0" marB="0" anchor="ctr"/>
                </a:tc>
                <a:tc>
                  <a:txBody>
                    <a:bodyPr/>
                    <a:lstStyle/>
                    <a:p>
                      <a:r>
                        <a:rPr lang="pl-PL" sz="2700">
                          <a:effectLst/>
                        </a:rPr>
                        <a:t>Time </a:t>
                      </a:r>
                      <a:r>
                        <a:rPr lang="pl-PL" sz="2700" err="1">
                          <a:effectLst/>
                        </a:rPr>
                        <a:t>Allocation</a:t>
                      </a:r>
                      <a:r>
                        <a:rPr lang="pl-PL" sz="2700">
                          <a:effectLst/>
                        </a:rPr>
                        <a:t> Guide</a:t>
                      </a:r>
                      <a:endParaRPr lang="en-GB" sz="2900">
                        <a:effectLst/>
                        <a:latin typeface="Open Sans Ligh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2236832233"/>
                  </a:ext>
                </a:extLst>
              </a:tr>
              <a:tr h="494761">
                <a:tc>
                  <a:txBody>
                    <a:bodyPr/>
                    <a:lstStyle/>
                    <a:p>
                      <a:r>
                        <a:rPr lang="pl-PL" sz="2700" dirty="0">
                          <a:effectLst/>
                        </a:rPr>
                        <a:t>Do Now</a:t>
                      </a:r>
                      <a:r>
                        <a:rPr lang="en-US" sz="2700" dirty="0">
                          <a:effectLst/>
                        </a:rPr>
                        <a:t>: If… then…</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5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134437591"/>
                  </a:ext>
                </a:extLst>
              </a:tr>
              <a:tr h="494761">
                <a:tc>
                  <a:txBody>
                    <a:bodyPr/>
                    <a:lstStyle/>
                    <a:p>
                      <a:r>
                        <a:rPr lang="en-US" sz="2700" dirty="0">
                          <a:effectLst/>
                        </a:rPr>
                        <a:t>Introduction: exploring the work of SSE</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15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251668276"/>
                  </a:ext>
                </a:extLst>
              </a:tr>
              <a:tr h="494761">
                <a:tc>
                  <a:txBody>
                    <a:bodyPr/>
                    <a:lstStyle/>
                    <a:p>
                      <a:r>
                        <a:rPr lang="pl-PL" sz="2700" dirty="0">
                          <a:effectLst/>
                        </a:rPr>
                        <a:t>Provide Model: </a:t>
                      </a:r>
                      <a:r>
                        <a:rPr lang="en-US" sz="2700" dirty="0">
                          <a:effectLst/>
                        </a:rPr>
                        <a:t>Our poem structure</a:t>
                      </a:r>
                      <a:endParaRPr lang="pl-PL" sz="2700" dirty="0">
                        <a:effectLst/>
                      </a:endParaRPr>
                    </a:p>
                  </a:txBody>
                  <a:tcPr marL="179551" marR="179551" marT="0" marB="0" anchor="ctr"/>
                </a:tc>
                <a:tc>
                  <a:txBody>
                    <a:bodyPr/>
                    <a:lstStyle/>
                    <a:p>
                      <a:r>
                        <a:rPr lang="en-US" sz="2700" b="0" dirty="0">
                          <a:effectLst/>
                          <a:latin typeface="+mn-lt"/>
                        </a:rPr>
                        <a:t>10 mins</a:t>
                      </a:r>
                      <a:endParaRPr lang="pl-PL" sz="2700" b="0" dirty="0">
                        <a:effectLst/>
                        <a:latin typeface="+mn-lt"/>
                      </a:endParaRPr>
                    </a:p>
                  </a:txBody>
                  <a:tcPr marL="179551" marR="179551" marT="0" marB="0" anchor="ctr"/>
                </a:tc>
                <a:extLst>
                  <a:ext uri="{0D108BD9-81ED-4DB2-BD59-A6C34878D82A}">
                    <a16:rowId xmlns:a16="http://schemas.microsoft.com/office/drawing/2014/main" val="2764077101"/>
                  </a:ext>
                </a:extLst>
              </a:tr>
              <a:tr h="494761">
                <a:tc>
                  <a:txBody>
                    <a:bodyPr/>
                    <a:lstStyle/>
                    <a:p>
                      <a:r>
                        <a:rPr lang="pl-PL" sz="2700" dirty="0">
                          <a:effectLst/>
                        </a:rPr>
                        <a:t>Pupil Practise: </a:t>
                      </a:r>
                      <a:r>
                        <a:rPr lang="en-US" sz="2700" dirty="0">
                          <a:effectLst/>
                        </a:rPr>
                        <a:t>Writing our emotive poems</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20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073607875"/>
                  </a:ext>
                </a:extLst>
              </a:tr>
              <a:tr h="494761">
                <a:tc>
                  <a:txBody>
                    <a:bodyPr/>
                    <a:lstStyle/>
                    <a:p>
                      <a:r>
                        <a:rPr lang="pl-PL" sz="2700" dirty="0">
                          <a:effectLst/>
                        </a:rPr>
                        <a:t>Review of Learning: P</a:t>
                      </a:r>
                      <a:r>
                        <a:rPr lang="en-US" sz="2700" dirty="0" err="1">
                          <a:effectLst/>
                        </a:rPr>
                        <a:t>erformance</a:t>
                      </a:r>
                      <a:r>
                        <a:rPr lang="en-US" sz="2700" dirty="0">
                          <a:effectLst/>
                        </a:rPr>
                        <a:t> and pledges</a:t>
                      </a:r>
                      <a:endParaRPr lang="pl-PL" sz="2700" dirty="0">
                        <a:effectLst/>
                      </a:endParaRPr>
                    </a:p>
                  </a:txBody>
                  <a:tcPr marL="179551" marR="179551" marT="0" marB="0" anchor="ctr"/>
                </a:tc>
                <a:tc>
                  <a:txBody>
                    <a:bodyPr/>
                    <a:lstStyle/>
                    <a:p>
                      <a:r>
                        <a:rPr lang="en-US" sz="2700" b="0" dirty="0">
                          <a:effectLst/>
                          <a:latin typeface="+mn-lt"/>
                          <a:ea typeface="Open Sans Light"/>
                          <a:cs typeface="Times New Roman" panose="02020603050405020304" pitchFamily="18" charset="0"/>
                        </a:rPr>
                        <a:t>10 mins</a:t>
                      </a:r>
                      <a:endParaRPr lang="en-GB" sz="2700" b="0" dirty="0">
                        <a:effectLst/>
                        <a:latin typeface="+mn-lt"/>
                        <a:ea typeface="Open Sans Light"/>
                        <a:cs typeface="Times New Roman" panose="02020603050405020304" pitchFamily="18" charset="0"/>
                      </a:endParaRPr>
                    </a:p>
                  </a:txBody>
                  <a:tcPr marL="179551" marR="179551" marT="0" marB="0" anchor="ctr"/>
                </a:tc>
                <a:extLst>
                  <a:ext uri="{0D108BD9-81ED-4DB2-BD59-A6C34878D82A}">
                    <a16:rowId xmlns:a16="http://schemas.microsoft.com/office/drawing/2014/main" val="1529695786"/>
                  </a:ext>
                </a:extLst>
              </a:tr>
            </a:tbl>
          </a:graphicData>
        </a:graphic>
      </p:graphicFrame>
    </p:spTree>
    <p:extLst>
      <p:ext uri="{BB962C8B-B14F-4D97-AF65-F5344CB8AC3E}">
        <p14:creationId xmlns:p14="http://schemas.microsoft.com/office/powerpoint/2010/main" val="202440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3955A5-903B-43AB-94DC-E4E6FCBE8EBD}"/>
              </a:ext>
            </a:extLst>
          </p:cNvPr>
          <p:cNvSpPr>
            <a:spLocks noGrp="1"/>
          </p:cNvSpPr>
          <p:nvPr>
            <p:ph type="body" sz="quarter" idx="15"/>
          </p:nvPr>
        </p:nvSpPr>
        <p:spPr>
          <a:xfrm>
            <a:off x="1118423" y="981642"/>
            <a:ext cx="7953006" cy="921241"/>
          </a:xfrm>
        </p:spPr>
        <p:txBody>
          <a:bodyPr/>
          <a:lstStyle/>
          <a:p>
            <a:r>
              <a:rPr lang="en-US" dirty="0">
                <a:latin typeface="Arial"/>
                <a:cs typeface="Arial"/>
              </a:rPr>
              <a:t>Host feedback</a:t>
            </a:r>
            <a:endParaRPr lang="en-GB" dirty="0"/>
          </a:p>
        </p:txBody>
      </p:sp>
      <p:sp>
        <p:nvSpPr>
          <p:cNvPr id="7" name="TextBox 6">
            <a:extLst>
              <a:ext uri="{FF2B5EF4-FFF2-40B4-BE49-F238E27FC236}">
                <a16:creationId xmlns:a16="http://schemas.microsoft.com/office/drawing/2014/main" id="{656C5E68-AC59-D89C-B9A1-BFEB7BB652A9}"/>
              </a:ext>
            </a:extLst>
          </p:cNvPr>
          <p:cNvSpPr txBox="1"/>
          <p:nvPr/>
        </p:nvSpPr>
        <p:spPr>
          <a:xfrm>
            <a:off x="1115945" y="4809624"/>
            <a:ext cx="538863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Please share your work with us on</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mn-cs"/>
              </a:rPr>
              <a:t>social media using our hashtag</a:t>
            </a: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D72"/>
                </a:solidFill>
                <a:effectLst/>
                <a:uLnTx/>
                <a:uFillTx/>
                <a:latin typeface="Arial" panose="020B0604020202020204"/>
                <a:ea typeface="+mn-ea"/>
                <a:cs typeface="Arial"/>
              </a:rPr>
              <a:t>#STEMatSSE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@SSEplc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Contact us at </a:t>
            </a:r>
            <a:r>
              <a:rPr kumimoji="0" lang="en-US" sz="2400" b="1" i="1" u="none" strike="noStrike" kern="1200" cap="none" spc="0" normalizeH="0" baseline="0" noProof="0" dirty="0">
                <a:ln>
                  <a:noFill/>
                </a:ln>
                <a:solidFill>
                  <a:srgbClr val="002D72"/>
                </a:solidFill>
                <a:effectLst/>
                <a:uLnTx/>
                <a:uFillTx/>
                <a:latin typeface="Arial" panose="020B0604020202020204"/>
                <a:ea typeface="+mn-ea"/>
                <a:cs typeface="Arial"/>
                <a:hlinkClick r:id="rId2">
                  <a:extLst>
                    <a:ext uri="{A12FA001-AC4F-418D-AE19-62706E023703}">
                      <ahyp:hlinkClr xmlns:ahyp="http://schemas.microsoft.com/office/drawing/2018/hyperlinkcolor" val="tx"/>
                    </a:ext>
                  </a:extLst>
                </a:hlinkClick>
              </a:rPr>
              <a:t>stem@sse.com</a:t>
            </a:r>
            <a:r>
              <a:rPr kumimoji="0" lang="en-US" sz="2400" b="0" i="0" u="none" strike="noStrike" kern="1200" cap="none" spc="0" normalizeH="0" baseline="0" noProof="0" dirty="0">
                <a:ln>
                  <a:noFill/>
                </a:ln>
                <a:solidFill>
                  <a:srgbClr val="002D72"/>
                </a:solidFill>
                <a:effectLst/>
                <a:uLnTx/>
                <a:uFillTx/>
                <a:latin typeface="Arial" panose="020B0604020202020204"/>
                <a:ea typeface="+mn-ea"/>
                <a:cs typeface="Arial"/>
              </a:rPr>
              <a:t> to request a volunteer from SSE to deliver the lesson</a:t>
            </a:r>
          </a:p>
        </p:txBody>
      </p:sp>
      <p:sp>
        <p:nvSpPr>
          <p:cNvPr id="8" name="Text Placeholder 1">
            <a:extLst>
              <a:ext uri="{FF2B5EF4-FFF2-40B4-BE49-F238E27FC236}">
                <a16:creationId xmlns:a16="http://schemas.microsoft.com/office/drawing/2014/main" id="{2F1BF327-9488-FDEF-0D0B-19D7EB77AF81}"/>
              </a:ext>
            </a:extLst>
          </p:cNvPr>
          <p:cNvSpPr txBox="1">
            <a:spLocks/>
          </p:cNvSpPr>
          <p:nvPr/>
        </p:nvSpPr>
        <p:spPr>
          <a:xfrm>
            <a:off x="1112793" y="1902883"/>
            <a:ext cx="3643930" cy="1180033"/>
          </a:xfrm>
          <a:prstGeom prst="rect">
            <a:avLst/>
          </a:prstGeom>
        </p:spPr>
        <p:txBody>
          <a:bodyPr vert="horz" lIns="91440" tIns="45720" rIns="91440" bIns="45720" rtlCol="0" anchor="t">
            <a:norm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2300" b="1" kern="1200">
                <a:solidFill>
                  <a:schemeClr val="accent1"/>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marR="0" lvl="0" indent="0"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None/>
              <a:tabLst/>
              <a:defRPr/>
            </a:pPr>
            <a:r>
              <a:rPr kumimoji="0" lang="en-GB" sz="1800" b="1" i="0" u="sng" strike="noStrike" kern="1200" cap="none" spc="0" normalizeH="0" baseline="0" noProof="0">
                <a:ln>
                  <a:noFill/>
                </a:ln>
                <a:solidFill>
                  <a:srgbClr val="0563C1"/>
                </a:solidFill>
                <a:effectLst/>
                <a:uLnTx/>
                <a:uFillTx/>
                <a:latin typeface="Arial"/>
                <a:ea typeface="Calibri" panose="020F0502020204030204" pitchFamily="34" charset="0"/>
                <a:cs typeface="Arial"/>
                <a:hlinkClick r:id="rId3"/>
              </a:rPr>
              <a:t>Host Feedback</a:t>
            </a:r>
            <a:endParaRPr kumimoji="0" lang="en-GB" sz="2300" b="1" i="0" u="none" strike="noStrike" kern="1200" cap="none" spc="0" normalizeH="0" baseline="0" noProof="0" dirty="0">
              <a:ln>
                <a:noFill/>
              </a:ln>
              <a:solidFill>
                <a:srgbClr val="0097A9"/>
              </a:solidFill>
              <a:effectLst/>
              <a:uLnTx/>
              <a:uFillTx/>
              <a:latin typeface="Arial"/>
              <a:ea typeface="+mn-ea"/>
              <a:cs typeface="Arial"/>
              <a:hlinkClick r:id="rId3"/>
            </a:endParaRPr>
          </a:p>
        </p:txBody>
      </p:sp>
      <p:pic>
        <p:nvPicPr>
          <p:cNvPr id="9" name="Picture 6" descr="Qr code&#10;&#10;Description automatically generated">
            <a:extLst>
              <a:ext uri="{FF2B5EF4-FFF2-40B4-BE49-F238E27FC236}">
                <a16:creationId xmlns:a16="http://schemas.microsoft.com/office/drawing/2014/main" id="{BB68EF53-8820-1675-15A7-65A2AC251B9F}"/>
              </a:ext>
            </a:extLst>
          </p:cNvPr>
          <p:cNvPicPr>
            <a:picLocks noChangeAspect="1"/>
          </p:cNvPicPr>
          <p:nvPr/>
        </p:nvPicPr>
        <p:blipFill rotWithShape="1">
          <a:blip r:embed="rId4"/>
          <a:srcRect l="8746" t="9059" r="7894" b="9408"/>
          <a:stretch/>
        </p:blipFill>
        <p:spPr>
          <a:xfrm>
            <a:off x="1112793" y="2492899"/>
            <a:ext cx="1932078" cy="1891563"/>
          </a:xfrm>
          <a:prstGeom prst="rect">
            <a:avLst/>
          </a:prstGeom>
        </p:spPr>
      </p:pic>
      <p:pic>
        <p:nvPicPr>
          <p:cNvPr id="6" name="Picture 3" descr="A picture containing ax, silhouette, vector graphics&#10;&#10;Description automatically generated">
            <a:extLst>
              <a:ext uri="{FF2B5EF4-FFF2-40B4-BE49-F238E27FC236}">
                <a16:creationId xmlns:a16="http://schemas.microsoft.com/office/drawing/2014/main" id="{660BC2A3-14A8-BED2-51C2-FEA1D3C7A337}"/>
              </a:ext>
            </a:extLst>
          </p:cNvPr>
          <p:cNvPicPr>
            <a:picLocks noChangeAspect="1"/>
          </p:cNvPicPr>
          <p:nvPr/>
        </p:nvPicPr>
        <p:blipFill>
          <a:blip r:embed="rId5"/>
          <a:stretch>
            <a:fillRect/>
          </a:stretch>
        </p:blipFill>
        <p:spPr>
          <a:xfrm>
            <a:off x="1260777" y="6302208"/>
            <a:ext cx="552747" cy="307286"/>
          </a:xfrm>
          <a:prstGeom prst="rect">
            <a:avLst/>
          </a:prstGeom>
        </p:spPr>
      </p:pic>
      <p:pic>
        <p:nvPicPr>
          <p:cNvPr id="10" name="Picture 6" descr="Logo&#10;&#10;Description automatically generated">
            <a:extLst>
              <a:ext uri="{FF2B5EF4-FFF2-40B4-BE49-F238E27FC236}">
                <a16:creationId xmlns:a16="http://schemas.microsoft.com/office/drawing/2014/main" id="{C447D82E-A678-4949-8F02-0D5FF1D95251}"/>
              </a:ext>
            </a:extLst>
          </p:cNvPr>
          <p:cNvPicPr>
            <a:picLocks noChangeAspect="1"/>
          </p:cNvPicPr>
          <p:nvPr/>
        </p:nvPicPr>
        <p:blipFill>
          <a:blip r:embed="rId6"/>
          <a:stretch>
            <a:fillRect/>
          </a:stretch>
        </p:blipFill>
        <p:spPr>
          <a:xfrm>
            <a:off x="1335784" y="6692773"/>
            <a:ext cx="361151" cy="369688"/>
          </a:xfrm>
          <a:prstGeom prst="rect">
            <a:avLst/>
          </a:prstGeom>
        </p:spPr>
      </p:pic>
    </p:spTree>
    <p:extLst>
      <p:ext uri="{BB962C8B-B14F-4D97-AF65-F5344CB8AC3E}">
        <p14:creationId xmlns:p14="http://schemas.microsoft.com/office/powerpoint/2010/main" val="2577423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3">
            <a:extLst>
              <a:ext uri="{FF2B5EF4-FFF2-40B4-BE49-F238E27FC236}">
                <a16:creationId xmlns:a16="http://schemas.microsoft.com/office/drawing/2014/main" id="{8C60B618-6479-17EA-AB9E-DD6CD5038374}"/>
              </a:ext>
            </a:extLst>
          </p:cNvPr>
          <p:cNvSpPr txBox="1">
            <a:spLocks/>
          </p:cNvSpPr>
          <p:nvPr/>
        </p:nvSpPr>
        <p:spPr>
          <a:xfrm>
            <a:off x="939519" y="1776776"/>
            <a:ext cx="5063716" cy="921241"/>
          </a:xfrm>
          <a:prstGeom prst="rect">
            <a:avLst/>
          </a:prstGeom>
        </p:spPr>
        <p:txBody>
          <a:bodyPr vert="horz" lIns="91440" tIns="45720" rIns="91440" bIns="45720" rtlCol="0">
            <a:noAutofit/>
          </a:bodyPr>
          <a:lstStyle>
            <a:lvl1pPr marL="0" indent="0" algn="l" defTabSz="1219170" rtl="0" eaLnBrk="1" latinLnBrk="0" hangingPunct="1">
              <a:lnSpc>
                <a:spcPct val="90000"/>
              </a:lnSpc>
              <a:spcBef>
                <a:spcPts val="1333"/>
              </a:spcBef>
              <a:buClr>
                <a:schemeClr val="accent1"/>
              </a:buClr>
              <a:buFont typeface="Arial" panose="020B0604020202020204" pitchFamily="34" charset="0"/>
              <a:buNone/>
              <a:defRPr sz="4600" kern="1200" cap="all" baseline="0">
                <a:solidFill>
                  <a:schemeClr val="tx2"/>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r>
              <a:rPr lang="en-GB"/>
              <a:t>WHO ARE SSE?</a:t>
            </a:r>
            <a:endParaRPr lang="en-GB" dirty="0"/>
          </a:p>
        </p:txBody>
      </p:sp>
    </p:spTree>
    <p:extLst>
      <p:ext uri="{BB962C8B-B14F-4D97-AF65-F5344CB8AC3E}">
        <p14:creationId xmlns:p14="http://schemas.microsoft.com/office/powerpoint/2010/main" val="2209573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DE07606-BAE5-45E4-B442-B161B9F3C338}"/>
              </a:ext>
            </a:extLst>
          </p:cNvPr>
          <p:cNvSpPr/>
          <p:nvPr/>
        </p:nvSpPr>
        <p:spPr>
          <a:xfrm>
            <a:off x="290519" y="289249"/>
            <a:ext cx="3009184"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Do now:</a:t>
            </a:r>
            <a:endParaRPr lang="en-US" sz="5000" dirty="0">
              <a:solidFill>
                <a:schemeClr val="bg1"/>
              </a:solidFill>
            </a:endParaRPr>
          </a:p>
        </p:txBody>
      </p:sp>
      <p:sp>
        <p:nvSpPr>
          <p:cNvPr id="5" name="Rectangle 4">
            <a:extLst>
              <a:ext uri="{FF2B5EF4-FFF2-40B4-BE49-F238E27FC236}">
                <a16:creationId xmlns:a16="http://schemas.microsoft.com/office/drawing/2014/main" id="{BB24EC4C-FDE1-47C5-A81B-2706B9D5F743}"/>
              </a:ext>
            </a:extLst>
          </p:cNvPr>
          <p:cNvSpPr/>
          <p:nvPr/>
        </p:nvSpPr>
        <p:spPr>
          <a:xfrm>
            <a:off x="3376942" y="297944"/>
            <a:ext cx="6028427" cy="1117025"/>
          </a:xfrm>
          <a:prstGeom prst="rect">
            <a:avLst/>
          </a:prstGeom>
          <a:solidFill>
            <a:srgbClr val="00206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000" dirty="0">
                <a:cs typeface="Arial"/>
              </a:rPr>
              <a:t>If… then…</a:t>
            </a:r>
          </a:p>
        </p:txBody>
      </p:sp>
      <p:pic>
        <p:nvPicPr>
          <p:cNvPr id="17" name="Picture 6" descr="Image result for uk floods">
            <a:extLst>
              <a:ext uri="{FF2B5EF4-FFF2-40B4-BE49-F238E27FC236}">
                <a16:creationId xmlns:a16="http://schemas.microsoft.com/office/drawing/2014/main" id="{D1E4CE64-6409-493B-9E7A-E2F95A68E67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90019" y="3928135"/>
            <a:ext cx="3353444" cy="214518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ow Thawing Permafrost Is Beginning to Transform the Arctic - Yale E360">
            <a:extLst>
              <a:ext uri="{FF2B5EF4-FFF2-40B4-BE49-F238E27FC236}">
                <a16:creationId xmlns:a16="http://schemas.microsoft.com/office/drawing/2014/main" id="{F012E820-362B-46B9-A7E8-74CAECE9BEC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331360" y="6221695"/>
            <a:ext cx="3084207" cy="18149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Image result for ice caps before and after">
            <a:extLst>
              <a:ext uri="{FF2B5EF4-FFF2-40B4-BE49-F238E27FC236}">
                <a16:creationId xmlns:a16="http://schemas.microsoft.com/office/drawing/2014/main" id="{D1A9DD2E-5601-406B-A8CF-F92C3A898EE3}"/>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747675" y="1634393"/>
            <a:ext cx="3852929" cy="216727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Diagram&#10;&#10;Description automatically generated">
            <a:extLst>
              <a:ext uri="{FF2B5EF4-FFF2-40B4-BE49-F238E27FC236}">
                <a16:creationId xmlns:a16="http://schemas.microsoft.com/office/drawing/2014/main" id="{589A1FAA-EF9C-41F0-A0E4-32C185414AB0}"/>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12256421" y="1632805"/>
            <a:ext cx="2519181" cy="2977075"/>
          </a:xfrm>
          <a:prstGeom prst="rect">
            <a:avLst/>
          </a:prstGeom>
        </p:spPr>
      </p:pic>
      <p:pic>
        <p:nvPicPr>
          <p:cNvPr id="21" name="Picture 20">
            <a:extLst>
              <a:ext uri="{FF2B5EF4-FFF2-40B4-BE49-F238E27FC236}">
                <a16:creationId xmlns:a16="http://schemas.microsoft.com/office/drawing/2014/main" id="{1AC15076-18CF-41F5-B39F-87C98B9993A5}"/>
              </a:ext>
            </a:extLst>
          </p:cNvPr>
          <p:cNvPicPr>
            <a:picLocks noChangeAspect="1"/>
          </p:cNvPicPr>
          <p:nvPr/>
        </p:nvPicPr>
        <p:blipFill rotWithShape="1">
          <a:blip r:embed="rId7" cstate="email">
            <a:extLst>
              <a:ext uri="{28A0092B-C50C-407E-A947-70E740481C1C}">
                <a14:useLocalDpi xmlns:a14="http://schemas.microsoft.com/office/drawing/2010/main" val="0"/>
              </a:ext>
            </a:extLst>
          </a:blip>
          <a:srcRect/>
          <a:stretch/>
        </p:blipFill>
        <p:spPr>
          <a:xfrm>
            <a:off x="12254305" y="4642721"/>
            <a:ext cx="2519180" cy="3273543"/>
          </a:xfrm>
          <a:prstGeom prst="rect">
            <a:avLst/>
          </a:prstGeom>
        </p:spPr>
      </p:pic>
      <p:pic>
        <p:nvPicPr>
          <p:cNvPr id="22" name="Picture 12" descr="Image result for bush fires">
            <a:extLst>
              <a:ext uri="{FF2B5EF4-FFF2-40B4-BE49-F238E27FC236}">
                <a16:creationId xmlns:a16="http://schemas.microsoft.com/office/drawing/2014/main" id="{335477BD-A05E-49EC-924E-C1D67DC56F28}"/>
              </a:ext>
            </a:extLst>
          </p:cNvPr>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690467" y="3928046"/>
            <a:ext cx="3213806" cy="215424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a:extLst>
              <a:ext uri="{FF2B5EF4-FFF2-40B4-BE49-F238E27FC236}">
                <a16:creationId xmlns:a16="http://schemas.microsoft.com/office/drawing/2014/main" id="{3F187F61-6558-4E41-9D46-B5DC90CED5E7}"/>
              </a:ext>
            </a:extLst>
          </p:cNvPr>
          <p:cNvPicPr>
            <a:picLocks noChangeAspect="1"/>
          </p:cNvPicPr>
          <p:nvPr/>
        </p:nvPicPr>
        <p:blipFill rotWithShape="1">
          <a:blip r:embed="rId9" cstate="email">
            <a:extLst>
              <a:ext uri="{28A0092B-C50C-407E-A947-70E740481C1C}">
                <a14:useLocalDpi xmlns:a14="http://schemas.microsoft.com/office/drawing/2010/main" val="0"/>
              </a:ext>
            </a:extLst>
          </a:blip>
          <a:srcRect/>
          <a:stretch/>
        </p:blipFill>
        <p:spPr>
          <a:xfrm>
            <a:off x="5606108" y="6224887"/>
            <a:ext cx="2990072" cy="1825079"/>
          </a:xfrm>
          <a:prstGeom prst="rect">
            <a:avLst/>
          </a:prstGeom>
          <a:noFill/>
        </p:spPr>
      </p:pic>
      <p:pic>
        <p:nvPicPr>
          <p:cNvPr id="24" name="Picture 4" descr="Image result for hurricane dorian">
            <a:extLst>
              <a:ext uri="{FF2B5EF4-FFF2-40B4-BE49-F238E27FC236}">
                <a16:creationId xmlns:a16="http://schemas.microsoft.com/office/drawing/2014/main" id="{81AF3DA9-D849-48E7-BD62-421520FABB6F}"/>
              </a:ext>
            </a:extLst>
          </p:cNvPr>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8727259" y="6210608"/>
            <a:ext cx="3358664" cy="1850683"/>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Is climate change fueling floods in Germany? | Germany| News and in-depth  reporting from Berlin and beyond | DW | 15.07.2021">
            <a:extLst>
              <a:ext uri="{FF2B5EF4-FFF2-40B4-BE49-F238E27FC236}">
                <a16:creationId xmlns:a16="http://schemas.microsoft.com/office/drawing/2014/main" id="{9BB8BC00-F2C9-4E2D-A05B-A344E4C6EA8E}"/>
              </a:ext>
            </a:extLst>
          </p:cNvPr>
          <p:cNvPicPr>
            <a:picLocks noChangeAspect="1" noChangeArrowheads="1"/>
          </p:cNvPicPr>
          <p:nvPr/>
        </p:nvPicPr>
        <p:blipFill rotWithShape="1">
          <a:blip r:embed="rId11" cstate="email">
            <a:extLst>
              <a:ext uri="{28A0092B-C50C-407E-A947-70E740481C1C}">
                <a14:useLocalDpi xmlns:a14="http://schemas.microsoft.com/office/drawing/2010/main" val="0"/>
              </a:ext>
            </a:extLst>
          </a:blip>
          <a:srcRect/>
          <a:stretch/>
        </p:blipFill>
        <p:spPr bwMode="auto">
          <a:xfrm>
            <a:off x="8996998" y="3942320"/>
            <a:ext cx="3072807" cy="214966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Image result for dead coral reef">
            <a:extLst>
              <a:ext uri="{FF2B5EF4-FFF2-40B4-BE49-F238E27FC236}">
                <a16:creationId xmlns:a16="http://schemas.microsoft.com/office/drawing/2014/main" id="{0225473A-B35C-4355-BEAF-EC19DDECFDF1}"/>
              </a:ext>
            </a:extLst>
          </p:cNvPr>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8721992" y="1631464"/>
            <a:ext cx="3348343" cy="2179493"/>
          </a:xfrm>
          <a:prstGeom prst="rect">
            <a:avLst/>
          </a:prstGeom>
          <a:noFill/>
          <a:extLst>
            <a:ext uri="{909E8E84-426E-40DD-AFC4-6F175D3DCCD1}">
              <a14:hiddenFill xmlns:a14="http://schemas.microsoft.com/office/drawing/2010/main">
                <a:solidFill>
                  <a:srgbClr val="FFFFFF"/>
                </a:solidFill>
              </a14:hiddenFill>
            </a:ext>
          </a:extLst>
        </p:spPr>
      </p:pic>
      <p:sp>
        <p:nvSpPr>
          <p:cNvPr id="27" name="Text Placeholder 1">
            <a:extLst>
              <a:ext uri="{FF2B5EF4-FFF2-40B4-BE49-F238E27FC236}">
                <a16:creationId xmlns:a16="http://schemas.microsoft.com/office/drawing/2014/main" id="{E6CB5E80-23D7-41DA-A48F-9D23240CDD27}"/>
              </a:ext>
            </a:extLst>
          </p:cNvPr>
          <p:cNvSpPr txBox="1">
            <a:spLocks/>
          </p:cNvSpPr>
          <p:nvPr/>
        </p:nvSpPr>
        <p:spPr>
          <a:xfrm>
            <a:off x="2328291" y="1752429"/>
            <a:ext cx="8742947" cy="1154527"/>
          </a:xfrm>
          <a:prstGeom prst="rect">
            <a:avLst/>
          </a:prstGeom>
        </p:spPr>
        <p:txBody>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endParaRPr lang="en-GB" sz="4000" dirty="0">
              <a:solidFill>
                <a:srgbClr val="BFEB71"/>
              </a:solidFill>
              <a:latin typeface="+mn-lt"/>
            </a:endParaRPr>
          </a:p>
        </p:txBody>
      </p:sp>
      <p:sp>
        <p:nvSpPr>
          <p:cNvPr id="2" name="Speech Bubble: Rectangle with Corners Rounded 1">
            <a:extLst>
              <a:ext uri="{FF2B5EF4-FFF2-40B4-BE49-F238E27FC236}">
                <a16:creationId xmlns:a16="http://schemas.microsoft.com/office/drawing/2014/main" id="{A8FBDBC8-7787-414B-9EC6-CBB1A53F9FD1}"/>
              </a:ext>
            </a:extLst>
          </p:cNvPr>
          <p:cNvSpPr/>
          <p:nvPr/>
        </p:nvSpPr>
        <p:spPr>
          <a:xfrm>
            <a:off x="878994" y="1587838"/>
            <a:ext cx="3567510" cy="2175514"/>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u="sng" dirty="0">
                <a:effectLst/>
                <a:latin typeface="Arial" panose="020B0604020202020204" pitchFamily="34" charset="0"/>
                <a:ea typeface="Arial" panose="020B0604020202020204" pitchFamily="34" charset="0"/>
              </a:rPr>
              <a:t>If</a:t>
            </a:r>
            <a:r>
              <a:rPr lang="en-GB" sz="2400" dirty="0">
                <a:effectLst/>
                <a:latin typeface="Arial" panose="020B0604020202020204" pitchFamily="34" charset="0"/>
                <a:ea typeface="Arial" panose="020B0604020202020204" pitchFamily="34" charset="0"/>
              </a:rPr>
              <a:t> we don’t stop burning fossi</a:t>
            </a:r>
            <a:r>
              <a:rPr lang="en-GB" sz="2400" dirty="0">
                <a:latin typeface="Arial" panose="020B0604020202020204" pitchFamily="34" charset="0"/>
                <a:ea typeface="Arial" panose="020B0604020202020204" pitchFamily="34" charset="0"/>
              </a:rPr>
              <a:t>l fuels like </a:t>
            </a:r>
            <a:r>
              <a:rPr lang="en-GB" sz="2400" dirty="0">
                <a:effectLst/>
                <a:latin typeface="Arial" panose="020B0604020202020204" pitchFamily="34" charset="0"/>
                <a:ea typeface="Arial" panose="020B0604020202020204" pitchFamily="34" charset="0"/>
              </a:rPr>
              <a:t>coal </a:t>
            </a:r>
            <a:r>
              <a:rPr lang="en-GB" sz="2400" u="sng" dirty="0">
                <a:effectLst/>
                <a:latin typeface="Arial" panose="020B0604020202020204" pitchFamily="34" charset="0"/>
                <a:ea typeface="Arial" panose="020B0604020202020204" pitchFamily="34" charset="0"/>
              </a:rPr>
              <a:t>then</a:t>
            </a:r>
            <a:r>
              <a:rPr lang="en-GB" sz="2400" dirty="0">
                <a:effectLst/>
                <a:latin typeface="Arial" panose="020B0604020202020204" pitchFamily="34" charset="0"/>
                <a:ea typeface="Arial" panose="020B0604020202020204" pitchFamily="34" charset="0"/>
              </a:rPr>
              <a:t> there will be more damage caused to the polar ice caps.</a:t>
            </a:r>
            <a:endParaRPr lang="en-GB" sz="2400" dirty="0"/>
          </a:p>
        </p:txBody>
      </p:sp>
    </p:spTree>
    <p:extLst>
      <p:ext uri="{BB962C8B-B14F-4D97-AF65-F5344CB8AC3E}">
        <p14:creationId xmlns:p14="http://schemas.microsoft.com/office/powerpoint/2010/main" val="129539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10" presetClass="entr" presetSubtype="0" fill="hold" nodeType="afterEffect">
                                  <p:stCondLst>
                                    <p:cond delay="10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childTnLst>
                                </p:cTn>
                              </p:par>
                            </p:childTnLst>
                          </p:cTn>
                        </p:par>
                        <p:par>
                          <p:cTn id="16" fill="hold">
                            <p:stCondLst>
                              <p:cond delay="5000"/>
                            </p:stCondLst>
                            <p:childTnLst>
                              <p:par>
                                <p:cTn id="17" presetID="10" presetClass="entr" presetSubtype="0" fill="hold" nodeType="afterEffect">
                                  <p:stCondLst>
                                    <p:cond delay="10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childTnLst>
                                </p:cTn>
                              </p:par>
                            </p:childTnLst>
                          </p:cTn>
                        </p:par>
                        <p:par>
                          <p:cTn id="20" fill="hold">
                            <p:stCondLst>
                              <p:cond delay="7000"/>
                            </p:stCondLst>
                            <p:childTnLst>
                              <p:par>
                                <p:cTn id="21" presetID="10" presetClass="entr" presetSubtype="0" fill="hold" nodeType="after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par>
                          <p:cTn id="24" fill="hold">
                            <p:stCondLst>
                              <p:cond delay="9000"/>
                            </p:stCondLst>
                            <p:childTnLst>
                              <p:par>
                                <p:cTn id="25" presetID="10" presetClass="entr" presetSubtype="0" fill="hold" nodeType="afterEffect">
                                  <p:stCondLst>
                                    <p:cond delay="100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childTnLst>
                                </p:cTn>
                              </p:par>
                            </p:childTnLst>
                          </p:cTn>
                        </p:par>
                        <p:par>
                          <p:cTn id="28" fill="hold">
                            <p:stCondLst>
                              <p:cond delay="11000"/>
                            </p:stCondLst>
                            <p:childTnLst>
                              <p:par>
                                <p:cTn id="29" presetID="10" presetClass="entr" presetSubtype="0" fill="hold" nodeType="afterEffect">
                                  <p:stCondLst>
                                    <p:cond delay="10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000"/>
                                        <p:tgtEl>
                                          <p:spTgt spid="26"/>
                                        </p:tgtEl>
                                      </p:cBhvr>
                                    </p:animEffect>
                                  </p:childTnLst>
                                </p:cTn>
                              </p:par>
                            </p:childTnLst>
                          </p:cTn>
                        </p:par>
                        <p:par>
                          <p:cTn id="32" fill="hold">
                            <p:stCondLst>
                              <p:cond delay="13000"/>
                            </p:stCondLst>
                            <p:childTnLst>
                              <p:par>
                                <p:cTn id="33" presetID="10" presetClass="entr" presetSubtype="0" fill="hold" nodeType="afterEffect">
                                  <p:stCondLst>
                                    <p:cond delay="10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childTnLst>
                                </p:cTn>
                              </p:par>
                            </p:childTnLst>
                          </p:cTn>
                        </p:par>
                        <p:par>
                          <p:cTn id="36" fill="hold">
                            <p:stCondLst>
                              <p:cond delay="15000"/>
                            </p:stCondLst>
                            <p:childTnLst>
                              <p:par>
                                <p:cTn id="37" presetID="10" presetClass="entr" presetSubtype="0" fill="hold" nodeType="afterEffect">
                                  <p:stCondLst>
                                    <p:cond delay="10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childTnLst>
                                </p:cTn>
                              </p:par>
                            </p:childTnLst>
                          </p:cTn>
                        </p:par>
                        <p:par>
                          <p:cTn id="40" fill="hold">
                            <p:stCondLst>
                              <p:cond delay="17000"/>
                            </p:stCondLst>
                            <p:childTnLst>
                              <p:par>
                                <p:cTn id="41" presetID="10" presetClass="entr" presetSubtype="0" fill="hold" nodeType="afterEffect">
                                  <p:stCondLst>
                                    <p:cond delay="10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890DDF9-B299-463A-B5F9-F09C25C50218}"/>
              </a:ext>
            </a:extLst>
          </p:cNvPr>
          <p:cNvSpPr>
            <a:spLocks noGrp="1"/>
          </p:cNvSpPr>
          <p:nvPr>
            <p:ph type="sldNum" sz="quarter" idx="4"/>
          </p:nvPr>
        </p:nvSpPr>
        <p:spPr/>
        <p:txBody>
          <a:bodyPr/>
          <a:lstStyle/>
          <a:p>
            <a:fld id="{40FC62D0-A2F2-4BF8-8DAC-E86C11000EC3}" type="slidenum">
              <a:rPr lang="en-GB" smtClean="0"/>
              <a:pPr/>
              <a:t>4</a:t>
            </a:fld>
            <a:endParaRPr lang="en-GB"/>
          </a:p>
        </p:txBody>
      </p:sp>
      <p:sp>
        <p:nvSpPr>
          <p:cNvPr id="11" name="TextBox 10">
            <a:extLst>
              <a:ext uri="{FF2B5EF4-FFF2-40B4-BE49-F238E27FC236}">
                <a16:creationId xmlns:a16="http://schemas.microsoft.com/office/drawing/2014/main" id="{72A69CB7-E8AE-49F5-9B19-BFE3C1C2E373}"/>
              </a:ext>
            </a:extLst>
          </p:cNvPr>
          <p:cNvSpPr txBox="1"/>
          <p:nvPr/>
        </p:nvSpPr>
        <p:spPr>
          <a:xfrm>
            <a:off x="10919682" y="2511479"/>
            <a:ext cx="5043708" cy="646331"/>
          </a:xfrm>
          <a:prstGeom prst="rect">
            <a:avLst/>
          </a:prstGeom>
          <a:solidFill>
            <a:srgbClr val="0097A9"/>
          </a:solidFill>
        </p:spPr>
        <p:txBody>
          <a:bodyPr wrap="square" lIns="91440" tIns="45720" rIns="91440" bIns="45720" rtlCol="0" anchor="ctr">
            <a:spAutoFit/>
          </a:bodyPr>
          <a:lstStyle/>
          <a:p>
            <a:pPr algn="ctr"/>
            <a:r>
              <a:rPr lang="en-GB" sz="3600" dirty="0">
                <a:solidFill>
                  <a:schemeClr val="bg1"/>
                </a:solidFill>
                <a:latin typeface="Arial"/>
                <a:cs typeface="Arial"/>
              </a:rPr>
              <a:t>Net zero</a:t>
            </a:r>
            <a:endParaRPr lang="en-GB" sz="3600" dirty="0">
              <a:solidFill>
                <a:schemeClr val="bg1"/>
              </a:solidFill>
              <a:latin typeface="Arial" panose="020B0604020202020204" pitchFamily="34" charset="0"/>
              <a:cs typeface="Arial" panose="020B0604020202020204" pitchFamily="34" charset="0"/>
            </a:endParaRPr>
          </a:p>
        </p:txBody>
      </p:sp>
      <p:sp>
        <p:nvSpPr>
          <p:cNvPr id="14" name="Title 2">
            <a:extLst>
              <a:ext uri="{FF2B5EF4-FFF2-40B4-BE49-F238E27FC236}">
                <a16:creationId xmlns:a16="http://schemas.microsoft.com/office/drawing/2014/main" id="{132BDF4F-FCFE-4EC5-8E09-044BFF1FA06D}"/>
              </a:ext>
            </a:extLst>
          </p:cNvPr>
          <p:cNvSpPr>
            <a:spLocks noGrp="1"/>
          </p:cNvSpPr>
          <p:nvPr>
            <p:ph type="title"/>
          </p:nvPr>
        </p:nvSpPr>
        <p:spPr>
          <a:xfrm>
            <a:off x="1219201" y="660773"/>
            <a:ext cx="13817599" cy="1146048"/>
          </a:xfrm>
        </p:spPr>
        <p:txBody>
          <a:bodyPr/>
          <a:lstStyle/>
          <a:p>
            <a:r>
              <a:rPr lang="en-GB">
                <a:solidFill>
                  <a:srgbClr val="002D72"/>
                </a:solidFill>
                <a:latin typeface="+mn-lt"/>
                <a:cs typeface="Arial"/>
              </a:rPr>
              <a:t>Key WORDS</a:t>
            </a:r>
            <a:endParaRPr lang="en-GB">
              <a:solidFill>
                <a:srgbClr val="002D72"/>
              </a:solidFill>
              <a:latin typeface="+mn-lt"/>
            </a:endParaRPr>
          </a:p>
        </p:txBody>
      </p:sp>
      <p:sp>
        <p:nvSpPr>
          <p:cNvPr id="15" name="TextBox 1">
            <a:extLst>
              <a:ext uri="{FF2B5EF4-FFF2-40B4-BE49-F238E27FC236}">
                <a16:creationId xmlns:a16="http://schemas.microsoft.com/office/drawing/2014/main" id="{F00FBE87-EF0C-472E-B2FA-718975CF140D}"/>
              </a:ext>
            </a:extLst>
          </p:cNvPr>
          <p:cNvSpPr txBox="1"/>
          <p:nvPr/>
        </p:nvSpPr>
        <p:spPr>
          <a:xfrm>
            <a:off x="212700" y="2511479"/>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Climate change</a:t>
            </a:r>
            <a:endParaRPr lang="en-GB" sz="3200" dirty="0">
              <a:solidFill>
                <a:schemeClr val="bg1"/>
              </a:solidFill>
              <a:latin typeface="Arial" panose="020B0604020202020204" pitchFamily="34" charset="0"/>
              <a:cs typeface="Arial" panose="020B0604020202020204" pitchFamily="34" charset="0"/>
            </a:endParaRPr>
          </a:p>
        </p:txBody>
      </p:sp>
      <p:sp>
        <p:nvSpPr>
          <p:cNvPr id="16" name="TextBox 1">
            <a:extLst>
              <a:ext uri="{FF2B5EF4-FFF2-40B4-BE49-F238E27FC236}">
                <a16:creationId xmlns:a16="http://schemas.microsoft.com/office/drawing/2014/main" id="{F00FBE87-EF0C-472E-B2FA-718975CF140D}"/>
              </a:ext>
            </a:extLst>
          </p:cNvPr>
          <p:cNvSpPr txBox="1"/>
          <p:nvPr/>
        </p:nvSpPr>
        <p:spPr>
          <a:xfrm>
            <a:off x="5568885" y="2512093"/>
            <a:ext cx="5071880" cy="646331"/>
          </a:xfrm>
          <a:prstGeom prst="rect">
            <a:avLst/>
          </a:prstGeom>
          <a:solidFill>
            <a:srgbClr val="0097A9"/>
          </a:solidFill>
        </p:spPr>
        <p:txBody>
          <a:bodyPr wrap="square" lIns="91440" tIns="45720" rIns="91440" bIns="4572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3600" dirty="0">
                <a:solidFill>
                  <a:schemeClr val="bg1"/>
                </a:solidFill>
                <a:latin typeface="Arial"/>
                <a:cs typeface="Arial"/>
              </a:rPr>
              <a:t>Sustainability</a:t>
            </a:r>
            <a:endParaRPr lang="en-GB" sz="3600" dirty="0">
              <a:solidFill>
                <a:schemeClr val="bg1"/>
              </a:solidFill>
              <a:latin typeface="Arial" panose="020B0604020202020204" pitchFamily="34" charset="0"/>
              <a:cs typeface="Arial" panose="020B0604020202020204" pitchFamily="34" charset="0"/>
            </a:endParaRPr>
          </a:p>
        </p:txBody>
      </p:sp>
      <p:pic>
        <p:nvPicPr>
          <p:cNvPr id="1026" name="Picture 2" descr="271,109 Climate Change Stock Photos, Pictures &amp; Royalty-Free Images - iStock">
            <a:extLst>
              <a:ext uri="{FF2B5EF4-FFF2-40B4-BE49-F238E27FC236}">
                <a16:creationId xmlns:a16="http://schemas.microsoft.com/office/drawing/2014/main" id="{F352439F-BE46-4998-AC5C-3488B430B217}"/>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2699" y="3154936"/>
            <a:ext cx="5071880" cy="338125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FDCC136B-C84D-4EDA-A0A6-0E7621A4EBFE}"/>
              </a:ext>
            </a:extLst>
          </p:cNvPr>
          <p:cNvPicPr>
            <a:picLocks noChangeAspect="1"/>
          </p:cNvPicPr>
          <p:nvPr/>
        </p:nvPicPr>
        <p:blipFill>
          <a:blip r:embed="rId4"/>
          <a:stretch>
            <a:fillRect/>
          </a:stretch>
        </p:blipFill>
        <p:spPr>
          <a:xfrm>
            <a:off x="5563496" y="3154936"/>
            <a:ext cx="5071880" cy="3381253"/>
          </a:xfrm>
          <a:prstGeom prst="rect">
            <a:avLst/>
          </a:prstGeom>
        </p:spPr>
      </p:pic>
      <p:pic>
        <p:nvPicPr>
          <p:cNvPr id="1028" name="Picture 4" descr="Net-zero carbon emissions by 2050 | Airlines.">
            <a:extLst>
              <a:ext uri="{FF2B5EF4-FFF2-40B4-BE49-F238E27FC236}">
                <a16:creationId xmlns:a16="http://schemas.microsoft.com/office/drawing/2014/main" id="{0BAEB2A5-C5E2-455A-B1C1-5EB92317726C}"/>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914292" y="3154936"/>
            <a:ext cx="5043708" cy="3381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2660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261A202-BCC8-4341-9DB7-43872EF128AA}"/>
              </a:ext>
            </a:extLst>
          </p:cNvPr>
          <p:cNvSpPr/>
          <p:nvPr/>
        </p:nvSpPr>
        <p:spPr>
          <a:xfrm>
            <a:off x="1843246" y="507135"/>
            <a:ext cx="12536578" cy="1099961"/>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4000" dirty="0">
                <a:solidFill>
                  <a:schemeClr val="bg1"/>
                </a:solidFill>
                <a:ea typeface="+mn-lt"/>
                <a:cs typeface="+mn-lt"/>
              </a:rPr>
              <a:t>Introduction…</a:t>
            </a:r>
            <a:endParaRPr lang="en-GB" sz="4000" dirty="0">
              <a:solidFill>
                <a:schemeClr val="bg1"/>
              </a:solidFill>
              <a:ea typeface="+mn-lt"/>
              <a:cs typeface="+mn-lt"/>
            </a:endParaRPr>
          </a:p>
        </p:txBody>
      </p:sp>
      <p:pic>
        <p:nvPicPr>
          <p:cNvPr id="4" name="Content Placeholder 5" descr="Empty speech bubbles">
            <a:extLst>
              <a:ext uri="{FF2B5EF4-FFF2-40B4-BE49-F238E27FC236}">
                <a16:creationId xmlns:a16="http://schemas.microsoft.com/office/drawing/2014/main" id="{D38B739E-C891-4FC9-B575-E5DC18EFC6EA}"/>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708824" y="1781633"/>
            <a:ext cx="4267051" cy="2844006"/>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pic>
      <p:sp>
        <p:nvSpPr>
          <p:cNvPr id="5" name="TextBox 4">
            <a:extLst>
              <a:ext uri="{FF2B5EF4-FFF2-40B4-BE49-F238E27FC236}">
                <a16:creationId xmlns:a16="http://schemas.microsoft.com/office/drawing/2014/main" id="{14BCAF4F-4C60-450D-BAD2-0BD037882BAE}"/>
              </a:ext>
            </a:extLst>
          </p:cNvPr>
          <p:cNvSpPr txBox="1"/>
          <p:nvPr/>
        </p:nvSpPr>
        <p:spPr>
          <a:xfrm>
            <a:off x="1892595" y="2345882"/>
            <a:ext cx="9569303" cy="1754326"/>
          </a:xfrm>
          <a:prstGeom prst="rect">
            <a:avLst/>
          </a:prstGeom>
          <a:noFill/>
        </p:spPr>
        <p:txBody>
          <a:bodyPr wrap="square">
            <a:spAutoFit/>
          </a:bodyPr>
          <a:lstStyle/>
          <a:p>
            <a:r>
              <a:rPr lang="en-GB" sz="5400" dirty="0">
                <a:latin typeface="Arial" panose="020B0604020202020204" pitchFamily="34" charset="0"/>
                <a:ea typeface="Times New Roman" panose="02020603050405020304" pitchFamily="18" charset="0"/>
                <a:cs typeface="Calibri" panose="020F0502020204030204" pitchFamily="34" charset="0"/>
              </a:rPr>
              <a:t>C</a:t>
            </a:r>
            <a:r>
              <a:rPr lang="en-GB" sz="5400" dirty="0">
                <a:effectLst/>
                <a:latin typeface="Arial" panose="020B0604020202020204" pitchFamily="34" charset="0"/>
                <a:ea typeface="Times New Roman" panose="02020603050405020304" pitchFamily="18" charset="0"/>
                <a:cs typeface="Calibri" panose="020F0502020204030204" pitchFamily="34" charset="0"/>
              </a:rPr>
              <a:t>ompanies like SSE will have the biggest impact on GHGs </a:t>
            </a:r>
            <a:endParaRPr lang="en-GB" sz="5400" dirty="0"/>
          </a:p>
        </p:txBody>
      </p:sp>
      <p:sp>
        <p:nvSpPr>
          <p:cNvPr id="6" name="Arrow: Left-Right 5">
            <a:extLst>
              <a:ext uri="{FF2B5EF4-FFF2-40B4-BE49-F238E27FC236}">
                <a16:creationId xmlns:a16="http://schemas.microsoft.com/office/drawing/2014/main" id="{648AD35C-D82F-4BD2-9438-92A24E79D110}"/>
              </a:ext>
            </a:extLst>
          </p:cNvPr>
          <p:cNvSpPr/>
          <p:nvPr/>
        </p:nvSpPr>
        <p:spPr>
          <a:xfrm>
            <a:off x="744583" y="5969726"/>
            <a:ext cx="14839406" cy="1146048"/>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866E193E-E4D0-42BE-BC18-F6B9A24AA2B2}"/>
              </a:ext>
            </a:extLst>
          </p:cNvPr>
          <p:cNvSpPr txBox="1"/>
          <p:nvPr/>
        </p:nvSpPr>
        <p:spPr>
          <a:xfrm>
            <a:off x="352697" y="5429934"/>
            <a:ext cx="1277914" cy="584775"/>
          </a:xfrm>
          <a:prstGeom prst="rect">
            <a:avLst/>
          </a:prstGeom>
          <a:noFill/>
        </p:spPr>
        <p:txBody>
          <a:bodyPr wrap="none" rtlCol="0">
            <a:spAutoFit/>
          </a:bodyPr>
          <a:lstStyle/>
          <a:p>
            <a:r>
              <a:rPr lang="en-US" sz="3200" dirty="0"/>
              <a:t>Agree</a:t>
            </a:r>
            <a:endParaRPr lang="en-GB" dirty="0"/>
          </a:p>
        </p:txBody>
      </p:sp>
      <p:sp>
        <p:nvSpPr>
          <p:cNvPr id="9" name="TextBox 8">
            <a:extLst>
              <a:ext uri="{FF2B5EF4-FFF2-40B4-BE49-F238E27FC236}">
                <a16:creationId xmlns:a16="http://schemas.microsoft.com/office/drawing/2014/main" id="{1E84B533-2CC3-4B90-80B4-EDC0ED58EB96}"/>
              </a:ext>
            </a:extLst>
          </p:cNvPr>
          <p:cNvSpPr txBox="1"/>
          <p:nvPr/>
        </p:nvSpPr>
        <p:spPr>
          <a:xfrm>
            <a:off x="14151337" y="5384951"/>
            <a:ext cx="1824538" cy="584775"/>
          </a:xfrm>
          <a:prstGeom prst="rect">
            <a:avLst/>
          </a:prstGeom>
          <a:noFill/>
        </p:spPr>
        <p:txBody>
          <a:bodyPr wrap="none" rtlCol="0">
            <a:spAutoFit/>
          </a:bodyPr>
          <a:lstStyle/>
          <a:p>
            <a:r>
              <a:rPr lang="en-US" sz="3200" dirty="0"/>
              <a:t>Disagree</a:t>
            </a:r>
            <a:endParaRPr lang="en-GB" dirty="0"/>
          </a:p>
        </p:txBody>
      </p:sp>
    </p:spTree>
    <p:extLst>
      <p:ext uri="{BB962C8B-B14F-4D97-AF65-F5344CB8AC3E}">
        <p14:creationId xmlns:p14="http://schemas.microsoft.com/office/powerpoint/2010/main" val="3659969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6</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Ferrybridge Power Station</a:t>
            </a:r>
            <a:endParaRPr lang="en-US" dirty="0">
              <a:solidFill>
                <a:schemeClr val="bg1"/>
              </a:solidFill>
              <a:cs typeface="Arial" panose="020B0604020202020204"/>
            </a:endParaRPr>
          </a:p>
        </p:txBody>
      </p:sp>
      <p:pic>
        <p:nvPicPr>
          <p:cNvPr id="7" name="Picture 2" descr="See the source image">
            <a:extLst>
              <a:ext uri="{FF2B5EF4-FFF2-40B4-BE49-F238E27FC236}">
                <a16:creationId xmlns:a16="http://schemas.microsoft.com/office/drawing/2014/main" id="{C454DF53-54EF-4F09-B14E-E9911164A40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26177" y="2564311"/>
            <a:ext cx="9517986" cy="535192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7EEDD3-4F34-4044-AF0B-E2A3C5E25025}"/>
              </a:ext>
            </a:extLst>
          </p:cNvPr>
          <p:cNvSpPr txBox="1"/>
          <p:nvPr/>
        </p:nvSpPr>
        <p:spPr>
          <a:xfrm>
            <a:off x="11029431" y="2564311"/>
            <a:ext cx="4742121" cy="5016758"/>
          </a:xfrm>
          <a:prstGeom prst="rect">
            <a:avLst/>
          </a:prstGeom>
          <a:noFill/>
        </p:spPr>
        <p:txBody>
          <a:bodyPr wrap="square" rtlCol="0">
            <a:spAutoFit/>
          </a:bodyPr>
          <a:lstStyle/>
          <a:p>
            <a:r>
              <a:rPr lang="en-US" sz="4000" dirty="0"/>
              <a:t>This is Ferrybridge Power Station. It burnt coal to create electricity.</a:t>
            </a:r>
            <a:r>
              <a:rPr lang="en-GB" sz="4000" dirty="0"/>
              <a:t> Coal is a non-renewable fuel.</a:t>
            </a:r>
          </a:p>
          <a:p>
            <a:endParaRPr lang="en-GB" sz="4000" dirty="0"/>
          </a:p>
          <a:p>
            <a:r>
              <a:rPr lang="en-GB" sz="4000" dirty="0"/>
              <a:t>SSE closed this site in March 2016.</a:t>
            </a:r>
            <a:endParaRPr lang="en-US" sz="4000" dirty="0"/>
          </a:p>
        </p:txBody>
      </p:sp>
    </p:spTree>
    <p:extLst>
      <p:ext uri="{BB962C8B-B14F-4D97-AF65-F5344CB8AC3E}">
        <p14:creationId xmlns:p14="http://schemas.microsoft.com/office/powerpoint/2010/main" val="19560039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7</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Ferrybridge Power Station</a:t>
            </a:r>
            <a:endParaRPr lang="en-US" dirty="0">
              <a:solidFill>
                <a:schemeClr val="bg1"/>
              </a:solidFill>
              <a:cs typeface="Arial" panose="020B0604020202020204"/>
            </a:endParaRPr>
          </a:p>
        </p:txBody>
      </p:sp>
      <p:pic>
        <p:nvPicPr>
          <p:cNvPr id="7" name="Picture 2" descr="See the source image">
            <a:extLst>
              <a:ext uri="{FF2B5EF4-FFF2-40B4-BE49-F238E27FC236}">
                <a16:creationId xmlns:a16="http://schemas.microsoft.com/office/drawing/2014/main" id="{C454DF53-54EF-4F09-B14E-E9911164A40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26177" y="2564311"/>
            <a:ext cx="9517986" cy="535192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17EEDD3-4F34-4044-AF0B-E2A3C5E25025}"/>
              </a:ext>
            </a:extLst>
          </p:cNvPr>
          <p:cNvSpPr txBox="1"/>
          <p:nvPr/>
        </p:nvSpPr>
        <p:spPr>
          <a:xfrm>
            <a:off x="10743681" y="4886329"/>
            <a:ext cx="4742121" cy="707886"/>
          </a:xfrm>
          <a:prstGeom prst="rect">
            <a:avLst/>
          </a:prstGeom>
          <a:noFill/>
        </p:spPr>
        <p:txBody>
          <a:bodyPr wrap="square" rtlCol="0">
            <a:spAutoFit/>
          </a:bodyPr>
          <a:lstStyle/>
          <a:p>
            <a:r>
              <a:rPr lang="en-GB" sz="4000" dirty="0">
                <a:hlinkClick r:id="rId4"/>
              </a:rPr>
              <a:t>Watch this video</a:t>
            </a:r>
            <a:endParaRPr lang="en-US" sz="4000" dirty="0"/>
          </a:p>
        </p:txBody>
      </p:sp>
    </p:spTree>
    <p:extLst>
      <p:ext uri="{BB962C8B-B14F-4D97-AF65-F5344CB8AC3E}">
        <p14:creationId xmlns:p14="http://schemas.microsoft.com/office/powerpoint/2010/main" val="1155699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D64E553-D433-6C7A-6B41-F9A42BDC3268}"/>
              </a:ext>
            </a:extLst>
          </p:cNvPr>
          <p:cNvSpPr/>
          <p:nvPr/>
        </p:nvSpPr>
        <p:spPr>
          <a:xfrm>
            <a:off x="4177012" y="5882855"/>
            <a:ext cx="9383345" cy="1137602"/>
          </a:xfrm>
          <a:prstGeom prst="rect">
            <a:avLst/>
          </a:prstGeom>
          <a:solidFill>
            <a:srgbClr val="D1E3B8"/>
          </a:solidFill>
          <a:ln>
            <a:solidFill>
              <a:srgbClr val="FDE8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I look for opportunities in difficult situations</a:t>
            </a:r>
          </a:p>
        </p:txBody>
      </p:sp>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FC62D0-A2F2-4BF8-8DAC-E86C11000EC3}" type="slidenum">
              <a:rPr kumimoji="0" lang="en-GB" sz="1600" b="0" i="0" u="none" strike="noStrike" kern="1200" cap="none" spc="0" normalizeH="0" baseline="0" noProof="0" smtClean="0">
                <a:ln>
                  <a:noFill/>
                </a:ln>
                <a:solidFill>
                  <a:srgbClr val="000000">
                    <a:lumMod val="50000"/>
                    <a:lumOff val="50000"/>
                  </a:srgbClr>
                </a:solidFill>
                <a:effectLst/>
                <a:uLnTx/>
                <a:uFillTx/>
                <a:latin typeface="Arial" panose="020B06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GB" sz="1600" b="0" i="0" u="none" strike="noStrike" kern="1200" cap="none" spc="0" normalizeH="0" baseline="0" noProof="0">
              <a:ln>
                <a:noFill/>
              </a:ln>
              <a:solidFill>
                <a:srgbClr val="000000">
                  <a:lumMod val="50000"/>
                  <a:lumOff val="50000"/>
                </a:srgbClr>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2261A202-BCC8-4341-9DB7-43872EF128AA}"/>
              </a:ext>
            </a:extLst>
          </p:cNvPr>
          <p:cNvSpPr/>
          <p:nvPr/>
        </p:nvSpPr>
        <p:spPr>
          <a:xfrm>
            <a:off x="616690" y="491896"/>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5000" dirty="0">
                <a:solidFill>
                  <a:srgbClr val="FFFFFF"/>
                </a:solidFill>
                <a:latin typeface="Arial" panose="020B0604020202020204"/>
                <a:ea typeface="+mn-lt"/>
                <a:cs typeface="Arial" panose="020B0604020202020204"/>
              </a:rPr>
              <a:t>Which essential skill does this use</a:t>
            </a:r>
            <a:r>
              <a:rPr kumimoji="0" lang="en-GB" sz="5000" b="0" i="0" u="none" strike="noStrike" kern="1200" cap="none" spc="0" normalizeH="0" baseline="0" noProof="0" dirty="0">
                <a:ln>
                  <a:noFill/>
                </a:ln>
                <a:solidFill>
                  <a:srgbClr val="FFFFFF"/>
                </a:solidFill>
                <a:effectLst/>
                <a:uLnTx/>
                <a:uFillTx/>
                <a:latin typeface="Arial" panose="020B0604020202020204"/>
                <a:ea typeface="+mn-lt"/>
                <a:cs typeface="Arial" panose="020B0604020202020204"/>
              </a:rPr>
              <a:t>?</a:t>
            </a: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Arial" panose="020B0604020202020204"/>
            </a:endParaRPr>
          </a:p>
        </p:txBody>
      </p:sp>
      <p:sp>
        <p:nvSpPr>
          <p:cNvPr id="4" name="Rectangle 3">
            <a:extLst>
              <a:ext uri="{FF2B5EF4-FFF2-40B4-BE49-F238E27FC236}">
                <a16:creationId xmlns:a16="http://schemas.microsoft.com/office/drawing/2014/main" id="{E07E1C15-9B06-DAF5-AD7E-9A9174D0C9DD}"/>
              </a:ext>
            </a:extLst>
          </p:cNvPr>
          <p:cNvSpPr/>
          <p:nvPr/>
        </p:nvSpPr>
        <p:spPr>
          <a:xfrm>
            <a:off x="4177013" y="3122743"/>
            <a:ext cx="9383345" cy="1704437"/>
          </a:xfrm>
          <a:prstGeom prst="rect">
            <a:avLst/>
          </a:prstGeom>
          <a:solidFill>
            <a:srgbClr val="B0D186"/>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    </a:t>
            </a:r>
          </a:p>
          <a:p>
            <a:pPr algn="ctr">
              <a:defRPr/>
            </a:pPr>
            <a:r>
              <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rPr>
              <a:t>The </a:t>
            </a:r>
            <a:r>
              <a:rPr lang="en-GB" sz="32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ability to use tactics and strategies to overcome setback and achieve goals.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pic>
        <p:nvPicPr>
          <p:cNvPr id="5" name="Picture 4">
            <a:extLst>
              <a:ext uri="{FF2B5EF4-FFF2-40B4-BE49-F238E27FC236}">
                <a16:creationId xmlns:a16="http://schemas.microsoft.com/office/drawing/2014/main" id="{E399B7B3-315F-3F8F-41DB-E112D1E03B6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16755" y="5397717"/>
            <a:ext cx="2224597" cy="2206800"/>
          </a:xfrm>
          <a:prstGeom prst="rect">
            <a:avLst/>
          </a:prstGeom>
        </p:spPr>
      </p:pic>
      <p:pic>
        <p:nvPicPr>
          <p:cNvPr id="8" name="Picture 7">
            <a:extLst>
              <a:ext uri="{FF2B5EF4-FFF2-40B4-BE49-F238E27FC236}">
                <a16:creationId xmlns:a16="http://schemas.microsoft.com/office/drawing/2014/main" id="{12CEFABE-973F-AB69-6BB2-F070B520E19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939867" y="2350407"/>
            <a:ext cx="3378374" cy="3378374"/>
          </a:xfrm>
          <a:prstGeom prst="rect">
            <a:avLst/>
          </a:prstGeom>
        </p:spPr>
      </p:pic>
    </p:spTree>
    <p:extLst>
      <p:ext uri="{BB962C8B-B14F-4D97-AF65-F5344CB8AC3E}">
        <p14:creationId xmlns:p14="http://schemas.microsoft.com/office/powerpoint/2010/main" val="200325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A74706A-8558-4B9A-8275-EE0A9FF652C1}"/>
              </a:ext>
            </a:extLst>
          </p:cNvPr>
          <p:cNvSpPr>
            <a:spLocks noGrp="1"/>
          </p:cNvSpPr>
          <p:nvPr>
            <p:ph type="sldNum" sz="quarter" idx="4"/>
          </p:nvPr>
        </p:nvSpPr>
        <p:spPr/>
        <p:txBody>
          <a:bodyPr/>
          <a:lstStyle/>
          <a:p>
            <a:fld id="{40FC62D0-A2F2-4BF8-8DAC-E86C11000EC3}" type="slidenum">
              <a:rPr lang="en-GB" smtClean="0"/>
              <a:pPr/>
              <a:t>9</a:t>
            </a:fld>
            <a:endParaRPr lang="en-GB"/>
          </a:p>
        </p:txBody>
      </p:sp>
      <p:sp>
        <p:nvSpPr>
          <p:cNvPr id="16" name="Rectangle 15">
            <a:extLst>
              <a:ext uri="{FF2B5EF4-FFF2-40B4-BE49-F238E27FC236}">
                <a16:creationId xmlns:a16="http://schemas.microsoft.com/office/drawing/2014/main" id="{2261A202-BCC8-4341-9DB7-43872EF128AA}"/>
              </a:ext>
            </a:extLst>
          </p:cNvPr>
          <p:cNvSpPr/>
          <p:nvPr/>
        </p:nvSpPr>
        <p:spPr>
          <a:xfrm>
            <a:off x="616689" y="507135"/>
            <a:ext cx="15013172" cy="1704437"/>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5000" dirty="0">
                <a:solidFill>
                  <a:schemeClr val="bg1"/>
                </a:solidFill>
                <a:ea typeface="+mn-lt"/>
                <a:cs typeface="+mn-lt"/>
              </a:rPr>
              <a:t>Introduction: SSE thermal</a:t>
            </a:r>
            <a:endParaRPr lang="en-US" dirty="0">
              <a:solidFill>
                <a:schemeClr val="bg1"/>
              </a:solidFill>
              <a:cs typeface="Arial" panose="020B0604020202020204"/>
            </a:endParaRPr>
          </a:p>
        </p:txBody>
      </p:sp>
      <p:sp>
        <p:nvSpPr>
          <p:cNvPr id="6" name="TextBox 5">
            <a:extLst>
              <a:ext uri="{FF2B5EF4-FFF2-40B4-BE49-F238E27FC236}">
                <a16:creationId xmlns:a16="http://schemas.microsoft.com/office/drawing/2014/main" id="{394D2962-A64B-BD07-2D02-80426879DB94}"/>
              </a:ext>
            </a:extLst>
          </p:cNvPr>
          <p:cNvSpPr txBox="1"/>
          <p:nvPr/>
        </p:nvSpPr>
        <p:spPr>
          <a:xfrm>
            <a:off x="3338623" y="3960369"/>
            <a:ext cx="9569303" cy="2585323"/>
          </a:xfrm>
          <a:prstGeom prst="rect">
            <a:avLst/>
          </a:prstGeom>
          <a:noFill/>
        </p:spPr>
        <p:txBody>
          <a:bodyPr wrap="square">
            <a:spAutoFit/>
          </a:bodyPr>
          <a:lstStyle/>
          <a:p>
            <a:pPr algn="ctr"/>
            <a:r>
              <a:rPr lang="en-GB" sz="5400" dirty="0">
                <a:latin typeface="Arial" panose="020B0604020202020204" pitchFamily="34" charset="0"/>
                <a:ea typeface="Times New Roman" panose="02020603050405020304" pitchFamily="18" charset="0"/>
                <a:cs typeface="Calibri" panose="020F0502020204030204" pitchFamily="34" charset="0"/>
              </a:rPr>
              <a:t>Watch this video</a:t>
            </a:r>
          </a:p>
          <a:p>
            <a:pPr algn="ctr"/>
            <a:r>
              <a:rPr lang="en-GB" sz="5400" dirty="0">
                <a:latin typeface="Arial" panose="020B0604020202020204" pitchFamily="34" charset="0"/>
                <a:cs typeface="Calibri" panose="020F0502020204030204" pitchFamily="34" charset="0"/>
                <a:hlinkClick r:id="rId3"/>
              </a:rPr>
              <a:t>“SSE Thermal – where does hydrogen come from?”</a:t>
            </a:r>
            <a:endParaRPr lang="en-GB" sz="5400" dirty="0"/>
          </a:p>
        </p:txBody>
      </p:sp>
    </p:spTree>
    <p:extLst>
      <p:ext uri="{BB962C8B-B14F-4D97-AF65-F5344CB8AC3E}">
        <p14:creationId xmlns:p14="http://schemas.microsoft.com/office/powerpoint/2010/main" val="1463935835"/>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27f6527-ab1f-4eca-a472-40d5a7c91aa6">
      <UserInfo>
        <DisplayName>Rideout, Tania M</DisplayName>
        <AccountId>557</AccountId>
        <AccountType/>
      </UserInfo>
    </SharedWithUsers>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214DA1-443E-4AEE-9893-DBA12CB53829}"/>
</file>

<file path=customXml/itemProps2.xml><?xml version="1.0" encoding="utf-8"?>
<ds:datastoreItem xmlns:ds="http://schemas.openxmlformats.org/officeDocument/2006/customXml" ds:itemID="{6FF5F813-550E-4BB5-ADE3-752FACD4D223}">
  <ds:schemaRefs>
    <ds:schemaRef ds:uri="http://purl.org/dc/dcmitype/"/>
    <ds:schemaRef ds:uri="http://purl.org/dc/terms/"/>
    <ds:schemaRef ds:uri="http://purl.org/dc/elements/1.1/"/>
    <ds:schemaRef ds:uri="http://schemas.microsoft.com/office/2006/documentManagement/types"/>
    <ds:schemaRef ds:uri="http://schemas.microsoft.com/office/infopath/2007/PartnerControls"/>
    <ds:schemaRef ds:uri="http://schemas.microsoft.com/office/2006/metadata/properties"/>
    <ds:schemaRef ds:uri="0f5a772e-d50b-4a74-9883-6cd1d55f5023"/>
    <ds:schemaRef ds:uri="07972ca6-707e-448d-9906-956b3470f1ed"/>
    <ds:schemaRef ds:uri="http://www.w3.org/XML/1998/namespace"/>
    <ds:schemaRef ds:uri="http://schemas.openxmlformats.org/package/2006/metadata/core-properties"/>
    <ds:schemaRef ds:uri="627f6527-ab1f-4eca-a472-40d5a7c91aa6"/>
    <ds:schemaRef ds:uri="439a51f6-dfbd-4e36-aced-ce87c44dfe92"/>
    <ds:schemaRef ds:uri="19478fe6-f361-4126-ad27-533821e265c9"/>
    <ds:schemaRef ds:uri="851c7f4a-c353-4405-badc-f22153839b74"/>
  </ds:schemaRefs>
</ds:datastoreItem>
</file>

<file path=customXml/itemProps3.xml><?xml version="1.0" encoding="utf-8"?>
<ds:datastoreItem xmlns:ds="http://schemas.openxmlformats.org/officeDocument/2006/customXml" ds:itemID="{40C26788-4DC2-436E-8A96-8EFF94E184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SSE Master Slide</Template>
  <TotalTime>43</TotalTime>
  <Words>1724</Words>
  <Application>Microsoft Office PowerPoint</Application>
  <PresentationFormat>Custom</PresentationFormat>
  <Paragraphs>211</Paragraphs>
  <Slides>19</Slides>
  <Notes>17</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SSE Master Slide</vt:lpstr>
      <vt:lpstr>Icons and Image Placeholder</vt:lpstr>
      <vt:lpstr>Document classification</vt:lpstr>
      <vt:lpstr>1_SSE Master Slide</vt:lpstr>
      <vt:lpstr>PowerPoint Presentation</vt:lpstr>
      <vt:lpstr>PowerPoint Presentation</vt:lpstr>
      <vt:lpstr>PowerPoint Presentation</vt:lpstr>
      <vt:lpstr>Key WORDS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Ireland</dc:creator>
  <cp:lastModifiedBy>Emma Crighton</cp:lastModifiedBy>
  <cp:revision>871</cp:revision>
  <dcterms:created xsi:type="dcterms:W3CDTF">2020-09-14T13:57:51Z</dcterms:created>
  <dcterms:modified xsi:type="dcterms:W3CDTF">2023-11-03T14:44:34Z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376300.000000000</vt:lpwstr>
  </property>
  <property fmtid="{D5CDD505-2E9C-101B-9397-08002B2CF9AE}" pid="8" name="xd_ProgID">
    <vt:lpwstr/>
  </property>
  <property fmtid="{D5CDD505-2E9C-101B-9397-08002B2CF9AE}" pid="9" name="_SourceUrl">
    <vt:lpwstr/>
  </property>
  <property fmtid="{D5CDD505-2E9C-101B-9397-08002B2CF9AE}" pid="10" name="_SharedFileIndex">
    <vt:lpwstr/>
  </property>
  <property fmtid="{D5CDD505-2E9C-101B-9397-08002B2CF9AE}" pid="11" name="ComplianceAssetId">
    <vt:lpwstr/>
  </property>
  <property fmtid="{D5CDD505-2E9C-101B-9397-08002B2CF9AE}" pid="12" name="TemplateUrl">
    <vt:lpwstr/>
  </property>
  <property fmtid="{D5CDD505-2E9C-101B-9397-08002B2CF9AE}" pid="13" name="_ExtendedDescription">
    <vt:lpwstr/>
  </property>
  <property fmtid="{D5CDD505-2E9C-101B-9397-08002B2CF9AE}" pid="14" name="TriggerFlowInfo">
    <vt:lpwstr/>
  </property>
  <property fmtid="{D5CDD505-2E9C-101B-9397-08002B2CF9AE}" pid="15" name="xd_Signature">
    <vt:lpwstr/>
  </property>
</Properties>
</file>